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0" r:id="rId1"/>
  </p:sldMasterIdLst>
  <p:notesMasterIdLst>
    <p:notesMasterId r:id="rId25"/>
  </p:notesMasterIdLst>
  <p:handoutMasterIdLst>
    <p:handoutMasterId r:id="rId26"/>
  </p:handoutMasterIdLst>
  <p:sldIdLst>
    <p:sldId id="269" r:id="rId2"/>
    <p:sldId id="270" r:id="rId3"/>
    <p:sldId id="271" r:id="rId4"/>
    <p:sldId id="273" r:id="rId5"/>
    <p:sldId id="282" r:id="rId6"/>
    <p:sldId id="283" r:id="rId7"/>
    <p:sldId id="280" r:id="rId8"/>
    <p:sldId id="275" r:id="rId9"/>
    <p:sldId id="284" r:id="rId10"/>
    <p:sldId id="287" r:id="rId11"/>
    <p:sldId id="288" r:id="rId12"/>
    <p:sldId id="364" r:id="rId13"/>
    <p:sldId id="365" r:id="rId14"/>
    <p:sldId id="366" r:id="rId15"/>
    <p:sldId id="367" r:id="rId16"/>
    <p:sldId id="368" r:id="rId17"/>
    <p:sldId id="369" r:id="rId18"/>
    <p:sldId id="274" r:id="rId19"/>
    <p:sldId id="278" r:id="rId20"/>
    <p:sldId id="272" r:id="rId21"/>
    <p:sldId id="277" r:id="rId22"/>
    <p:sldId id="279" r:id="rId23"/>
    <p:sldId id="281" r:id="rId24"/>
  </p:sldIdLst>
  <p:sldSz cx="16257588" cy="9144000"/>
  <p:notesSz cx="6858000" cy="9144000"/>
  <p:defaultTextStyle>
    <a:defPPr>
      <a:defRPr lang="en-US"/>
    </a:defPPr>
    <a:lvl1pPr marL="0" algn="l" defTabSz="1219261" rtl="0" eaLnBrk="1" latinLnBrk="0" hangingPunct="1">
      <a:defRPr sz="2400" kern="1200">
        <a:solidFill>
          <a:schemeClr val="tx1"/>
        </a:solidFill>
        <a:latin typeface="+mn-lt"/>
        <a:ea typeface="+mn-ea"/>
        <a:cs typeface="+mn-cs"/>
      </a:defRPr>
    </a:lvl1pPr>
    <a:lvl2pPr marL="609630" algn="l" defTabSz="1219261" rtl="0" eaLnBrk="1" latinLnBrk="0" hangingPunct="1">
      <a:defRPr sz="2400" kern="1200">
        <a:solidFill>
          <a:schemeClr val="tx1"/>
        </a:solidFill>
        <a:latin typeface="+mn-lt"/>
        <a:ea typeface="+mn-ea"/>
        <a:cs typeface="+mn-cs"/>
      </a:defRPr>
    </a:lvl2pPr>
    <a:lvl3pPr marL="1219261" algn="l" defTabSz="1219261" rtl="0" eaLnBrk="1" latinLnBrk="0" hangingPunct="1">
      <a:defRPr sz="2400" kern="1200">
        <a:solidFill>
          <a:schemeClr val="tx1"/>
        </a:solidFill>
        <a:latin typeface="+mn-lt"/>
        <a:ea typeface="+mn-ea"/>
        <a:cs typeface="+mn-cs"/>
      </a:defRPr>
    </a:lvl3pPr>
    <a:lvl4pPr marL="1828891" algn="l" defTabSz="1219261" rtl="0" eaLnBrk="1" latinLnBrk="0" hangingPunct="1">
      <a:defRPr sz="2400" kern="1200">
        <a:solidFill>
          <a:schemeClr val="tx1"/>
        </a:solidFill>
        <a:latin typeface="+mn-lt"/>
        <a:ea typeface="+mn-ea"/>
        <a:cs typeface="+mn-cs"/>
      </a:defRPr>
    </a:lvl4pPr>
    <a:lvl5pPr marL="2438522" algn="l" defTabSz="1219261" rtl="0" eaLnBrk="1" latinLnBrk="0" hangingPunct="1">
      <a:defRPr sz="2400" kern="1200">
        <a:solidFill>
          <a:schemeClr val="tx1"/>
        </a:solidFill>
        <a:latin typeface="+mn-lt"/>
        <a:ea typeface="+mn-ea"/>
        <a:cs typeface="+mn-cs"/>
      </a:defRPr>
    </a:lvl5pPr>
    <a:lvl6pPr marL="3048152" algn="l" defTabSz="1219261" rtl="0" eaLnBrk="1" latinLnBrk="0" hangingPunct="1">
      <a:defRPr sz="2400" kern="1200">
        <a:solidFill>
          <a:schemeClr val="tx1"/>
        </a:solidFill>
        <a:latin typeface="+mn-lt"/>
        <a:ea typeface="+mn-ea"/>
        <a:cs typeface="+mn-cs"/>
      </a:defRPr>
    </a:lvl6pPr>
    <a:lvl7pPr marL="3657783" algn="l" defTabSz="1219261" rtl="0" eaLnBrk="1" latinLnBrk="0" hangingPunct="1">
      <a:defRPr sz="2400" kern="1200">
        <a:solidFill>
          <a:schemeClr val="tx1"/>
        </a:solidFill>
        <a:latin typeface="+mn-lt"/>
        <a:ea typeface="+mn-ea"/>
        <a:cs typeface="+mn-cs"/>
      </a:defRPr>
    </a:lvl7pPr>
    <a:lvl8pPr marL="4267413" algn="l" defTabSz="1219261" rtl="0" eaLnBrk="1" latinLnBrk="0" hangingPunct="1">
      <a:defRPr sz="2400" kern="1200">
        <a:solidFill>
          <a:schemeClr val="tx1"/>
        </a:solidFill>
        <a:latin typeface="+mn-lt"/>
        <a:ea typeface="+mn-ea"/>
        <a:cs typeface="+mn-cs"/>
      </a:defRPr>
    </a:lvl8pPr>
    <a:lvl9pPr marL="4877044" algn="l" defTabSz="1219261"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E4D5A7E-CF47-1089-436F-E2FCB9335D5C}" name="Eleanor Hoyle" initials="EH" userId="S::ehphh@tmbc.gov.uk::17ad92fa-e316-45a9-a2b6-3b5969cd666d" providerId="AD"/>
  <p188:author id="{91854BCC-7ACA-348B-DC6E-EA629606C2DD}" name="Matt Boughton" initials="MB" userId="S::mdbcllr@tmbc.gov.uk::6317a4e6-4357-4b33-9e09-6dea4dc1b3b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3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99" autoAdjust="0"/>
    <p:restoredTop sz="94633"/>
  </p:normalViewPr>
  <p:slideViewPr>
    <p:cSldViewPr snapToGrid="0" snapToObjects="1">
      <p:cViewPr varScale="1">
        <p:scale>
          <a:sx n="87" d="100"/>
          <a:sy n="87" d="100"/>
        </p:scale>
        <p:origin x="608" y="200"/>
      </p:cViewPr>
      <p:guideLst/>
    </p:cSldViewPr>
  </p:slideViewPr>
  <p:notesTextViewPr>
    <p:cViewPr>
      <p:scale>
        <a:sx n="1" d="1"/>
        <a:sy n="1" d="1"/>
      </p:scale>
      <p:origin x="0" y="0"/>
    </p:cViewPr>
  </p:notesTextViewPr>
  <p:notesViewPr>
    <p:cSldViewPr snapToGrid="0" snapToObjects="1">
      <p:cViewPr varScale="1">
        <p:scale>
          <a:sx n="65" d="100"/>
          <a:sy n="65" d="100"/>
        </p:scale>
        <p:origin x="315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18AB9C1-C571-418B-A756-3DDBA76089A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1449B97-CA51-441B-A929-2BC55130358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8D7404E-429F-4CE0-8C13-75C4E82A6657}" type="datetimeFigureOut">
              <a:rPr lang="en-GB" smtClean="0"/>
              <a:t>27/11/2025</a:t>
            </a:fld>
            <a:endParaRPr lang="en-GB"/>
          </a:p>
        </p:txBody>
      </p:sp>
      <p:sp>
        <p:nvSpPr>
          <p:cNvPr id="4" name="Footer Placeholder 3">
            <a:extLst>
              <a:ext uri="{FF2B5EF4-FFF2-40B4-BE49-F238E27FC236}">
                <a16:creationId xmlns:a16="http://schemas.microsoft.com/office/drawing/2014/main" id="{9B5D16CD-AD59-431D-8865-C17F899547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B0686E1-B575-45BF-A681-C446088053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B051B7E-06FD-447A-B5F2-D70580389EEA}" type="slidenum">
              <a:rPr lang="en-GB" smtClean="0"/>
              <a:t>‹#›</a:t>
            </a:fld>
            <a:endParaRPr lang="en-GB"/>
          </a:p>
        </p:txBody>
      </p:sp>
    </p:spTree>
    <p:extLst>
      <p:ext uri="{BB962C8B-B14F-4D97-AF65-F5344CB8AC3E}">
        <p14:creationId xmlns:p14="http://schemas.microsoft.com/office/powerpoint/2010/main" val="36705963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0F213E-6581-5048-952E-4BBA727B3F30}" type="datetimeFigureOut">
              <a:rPr lang="en-US" smtClean="0"/>
              <a:t>11/27/25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287AFD-60BA-AF46-B976-DAE9312A7301}" type="slidenum">
              <a:rPr lang="en-US" smtClean="0"/>
              <a:t>‹#›</a:t>
            </a:fld>
            <a:endParaRPr lang="en-US"/>
          </a:p>
        </p:txBody>
      </p:sp>
    </p:spTree>
    <p:extLst>
      <p:ext uri="{BB962C8B-B14F-4D97-AF65-F5344CB8AC3E}">
        <p14:creationId xmlns:p14="http://schemas.microsoft.com/office/powerpoint/2010/main" val="2430557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TMBC doesn’t have an adopted Local Plan or 5YHLS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ea typeface="Aptos" panose="020B0004020202020204" pitchFamily="34" charset="0"/>
                <a:cs typeface="Times New Roman"/>
              </a:rPr>
              <a:t>Although the Council is allowed to account for permissions granted since April 2024 (start date for the plan) and also to make an allowance for Windfall (sites that may come forward outside of the Plan), there is still a need for </a:t>
            </a:r>
            <a:r>
              <a:rPr lang="en-GB" sz="1200" b="1" kern="100" dirty="0">
                <a:ea typeface="Aptos" panose="020B0004020202020204" pitchFamily="34" charset="0"/>
                <a:cs typeface="Times New Roman"/>
              </a:rPr>
              <a:t>XXX</a:t>
            </a:r>
            <a:r>
              <a:rPr lang="en-GB" sz="1200" kern="100" dirty="0">
                <a:ea typeface="Aptos" panose="020B0004020202020204" pitchFamily="34" charset="0"/>
                <a:cs typeface="Times New Roman"/>
              </a:rPr>
              <a:t> additional homes to be delivered over the life of the Plan, which is </a:t>
            </a:r>
            <a:r>
              <a:rPr lang="en-GB" sz="1200" b="1" kern="100" dirty="0">
                <a:ea typeface="Aptos" panose="020B0004020202020204" pitchFamily="34" charset="0"/>
                <a:cs typeface="Times New Roman"/>
              </a:rPr>
              <a:t>18 years</a:t>
            </a:r>
            <a:r>
              <a:rPr lang="en-GB" sz="1200" kern="100" dirty="0">
                <a:ea typeface="Aptos" panose="020B0004020202020204" pitchFamily="34" charset="0"/>
                <a:cs typeface="Times New Roman"/>
              </a:rPr>
              <a:t>. </a:t>
            </a:r>
          </a:p>
          <a:p>
            <a:endParaRPr lang="en-GB" dirty="0"/>
          </a:p>
        </p:txBody>
      </p:sp>
      <p:sp>
        <p:nvSpPr>
          <p:cNvPr id="4" name="Slide Number Placeholder 3"/>
          <p:cNvSpPr>
            <a:spLocks noGrp="1"/>
          </p:cNvSpPr>
          <p:nvPr>
            <p:ph type="sldNum" sz="quarter" idx="5"/>
          </p:nvPr>
        </p:nvSpPr>
        <p:spPr/>
        <p:txBody>
          <a:bodyPr/>
          <a:lstStyle/>
          <a:p>
            <a:fld id="{CE287AFD-60BA-AF46-B976-DAE9312A7301}" type="slidenum">
              <a:rPr lang="en-US" smtClean="0"/>
              <a:t>4</a:t>
            </a:fld>
            <a:endParaRPr lang="en-US"/>
          </a:p>
        </p:txBody>
      </p:sp>
    </p:spTree>
    <p:extLst>
      <p:ext uri="{BB962C8B-B14F-4D97-AF65-F5344CB8AC3E}">
        <p14:creationId xmlns:p14="http://schemas.microsoft.com/office/powerpoint/2010/main" val="7994781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ference Cover">
    <p:spTree>
      <p:nvGrpSpPr>
        <p:cNvPr id="1" name=""/>
        <p:cNvGrpSpPr/>
        <p:nvPr/>
      </p:nvGrpSpPr>
      <p:grpSpPr>
        <a:xfrm>
          <a:off x="0" y="0"/>
          <a:ext cx="0" cy="0"/>
          <a:chOff x="0" y="0"/>
          <a:chExt cx="0" cy="0"/>
        </a:xfrm>
      </p:grpSpPr>
      <p:sp>
        <p:nvSpPr>
          <p:cNvPr id="6" name="object 17">
            <a:extLst>
              <a:ext uri="{FF2B5EF4-FFF2-40B4-BE49-F238E27FC236}">
                <a16:creationId xmlns:a16="http://schemas.microsoft.com/office/drawing/2014/main" id="{5E5B5EC5-5421-E24F-9C55-64920A6D5363}"/>
              </a:ext>
            </a:extLst>
          </p:cNvPr>
          <p:cNvSpPr/>
          <p:nvPr userDrawn="1"/>
        </p:nvSpPr>
        <p:spPr>
          <a:xfrm>
            <a:off x="0" y="1930501"/>
            <a:ext cx="16256635" cy="99060"/>
          </a:xfrm>
          <a:custGeom>
            <a:avLst/>
            <a:gdLst/>
            <a:ahLst/>
            <a:cxnLst/>
            <a:rect l="l" t="t" r="r" b="b"/>
            <a:pathLst>
              <a:path w="16256635" h="99060">
                <a:moveTo>
                  <a:pt x="16256025" y="0"/>
                </a:moveTo>
                <a:lnTo>
                  <a:pt x="0" y="0"/>
                </a:lnTo>
                <a:lnTo>
                  <a:pt x="0" y="98996"/>
                </a:lnTo>
                <a:lnTo>
                  <a:pt x="16256025" y="98996"/>
                </a:lnTo>
                <a:lnTo>
                  <a:pt x="16256025" y="0"/>
                </a:lnTo>
                <a:close/>
              </a:path>
            </a:pathLst>
          </a:custGeom>
          <a:solidFill>
            <a:srgbClr val="008348"/>
          </a:solidFill>
        </p:spPr>
        <p:txBody>
          <a:bodyPr wrap="square" lIns="0" tIns="0" rIns="0" bIns="0" rtlCol="0"/>
          <a:lstStyle/>
          <a:p>
            <a:endParaRPr dirty="0"/>
          </a:p>
        </p:txBody>
      </p:sp>
      <p:sp>
        <p:nvSpPr>
          <p:cNvPr id="7" name="object 18">
            <a:extLst>
              <a:ext uri="{FF2B5EF4-FFF2-40B4-BE49-F238E27FC236}">
                <a16:creationId xmlns:a16="http://schemas.microsoft.com/office/drawing/2014/main" id="{0403FD69-8325-9E41-8E0C-F17E045CA307}"/>
              </a:ext>
            </a:extLst>
          </p:cNvPr>
          <p:cNvSpPr/>
          <p:nvPr userDrawn="1"/>
        </p:nvSpPr>
        <p:spPr>
          <a:xfrm>
            <a:off x="0" y="5228996"/>
            <a:ext cx="16256635" cy="99060"/>
          </a:xfrm>
          <a:custGeom>
            <a:avLst/>
            <a:gdLst/>
            <a:ahLst/>
            <a:cxnLst/>
            <a:rect l="l" t="t" r="r" b="b"/>
            <a:pathLst>
              <a:path w="16256635" h="99060">
                <a:moveTo>
                  <a:pt x="16256025" y="0"/>
                </a:moveTo>
                <a:lnTo>
                  <a:pt x="0" y="0"/>
                </a:lnTo>
                <a:lnTo>
                  <a:pt x="0" y="99009"/>
                </a:lnTo>
                <a:lnTo>
                  <a:pt x="16256025" y="99009"/>
                </a:lnTo>
                <a:lnTo>
                  <a:pt x="16256025" y="0"/>
                </a:lnTo>
                <a:close/>
              </a:path>
            </a:pathLst>
          </a:custGeom>
          <a:solidFill>
            <a:srgbClr val="008348"/>
          </a:solidFill>
        </p:spPr>
        <p:txBody>
          <a:bodyPr wrap="square" lIns="0" tIns="0" rIns="0" bIns="0" rtlCol="0"/>
          <a:lstStyle/>
          <a:p>
            <a:endParaRPr/>
          </a:p>
        </p:txBody>
      </p:sp>
      <p:sp>
        <p:nvSpPr>
          <p:cNvPr id="15" name="object 29">
            <a:extLst>
              <a:ext uri="{FF2B5EF4-FFF2-40B4-BE49-F238E27FC236}">
                <a16:creationId xmlns:a16="http://schemas.microsoft.com/office/drawing/2014/main" id="{AD7C4E70-4BCC-294D-865D-C658720A0E79}"/>
              </a:ext>
            </a:extLst>
          </p:cNvPr>
          <p:cNvSpPr txBox="1">
            <a:spLocks noGrp="1"/>
          </p:cNvSpPr>
          <p:nvPr>
            <p:ph type="dt" sz="half" idx="2"/>
          </p:nvPr>
        </p:nvSpPr>
        <p:spPr>
          <a:xfrm>
            <a:off x="12925464" y="8114308"/>
            <a:ext cx="1734376" cy="611909"/>
          </a:xfrm>
          <a:prstGeom prst="rect">
            <a:avLst/>
          </a:prstGeom>
        </p:spPr>
        <p:txBody>
          <a:bodyPr vert="horz" wrap="square" lIns="0" tIns="0" rIns="0" bIns="0" rtlCol="0">
            <a:spAutoFit/>
          </a:bodyPr>
          <a:lstStyle>
            <a:lvl1pPr>
              <a:defRPr sz="2200" b="1">
                <a:solidFill>
                  <a:srgbClr val="008348"/>
                </a:solidFill>
                <a:latin typeface="Arial" panose="020B0604020202020204" pitchFamily="34" charset="0"/>
                <a:cs typeface="Arial" panose="020B0604020202020204" pitchFamily="34" charset="0"/>
              </a:defRPr>
            </a:lvl1pPr>
          </a:lstStyle>
          <a:p>
            <a:pPr marL="12700">
              <a:lnSpc>
                <a:spcPts val="2530"/>
              </a:lnSpc>
            </a:pPr>
            <a:r>
              <a:rPr lang="en-GB"/>
              <a:t>Serving our community</a:t>
            </a:r>
            <a:endParaRPr lang="en-GB" spc="-5" dirty="0"/>
          </a:p>
        </p:txBody>
      </p:sp>
      <p:sp>
        <p:nvSpPr>
          <p:cNvPr id="3" name="Content Placeholder 2">
            <a:extLst>
              <a:ext uri="{FF2B5EF4-FFF2-40B4-BE49-F238E27FC236}">
                <a16:creationId xmlns:a16="http://schemas.microsoft.com/office/drawing/2014/main" id="{A7D206E4-8DEA-904E-8841-339B6909D08E}"/>
              </a:ext>
            </a:extLst>
          </p:cNvPr>
          <p:cNvSpPr>
            <a:spLocks noGrp="1"/>
          </p:cNvSpPr>
          <p:nvPr>
            <p:ph sz="quarter" idx="11" hasCustomPrompt="1"/>
          </p:nvPr>
        </p:nvSpPr>
        <p:spPr>
          <a:xfrm>
            <a:off x="685800" y="2048610"/>
            <a:ext cx="15166232" cy="3186736"/>
          </a:xfrm>
          <a:prstGeom prst="rect">
            <a:avLst/>
          </a:prstGeom>
        </p:spPr>
        <p:txBody>
          <a:bodyPr anchor="ctr"/>
          <a:lstStyle>
            <a:lvl1pPr marL="0" indent="0">
              <a:buNone/>
              <a:defRPr sz="6500" b="1">
                <a:solidFill>
                  <a:srgbClr val="008348"/>
                </a:solidFill>
              </a:defRPr>
            </a:lvl1pPr>
          </a:lstStyle>
          <a:p>
            <a:pPr lvl="0"/>
            <a:r>
              <a:rPr lang="en-GB" dirty="0" err="1"/>
              <a:t>Powerpoint</a:t>
            </a:r>
            <a:r>
              <a:rPr lang="en-GB" dirty="0"/>
              <a:t> heading example  </a:t>
            </a:r>
            <a:br>
              <a:rPr lang="en-GB" dirty="0"/>
            </a:br>
            <a:r>
              <a:rPr lang="en-GB" dirty="0"/>
              <a:t>Second line if needed</a:t>
            </a:r>
            <a:endParaRPr lang="en-US" dirty="0"/>
          </a:p>
        </p:txBody>
      </p:sp>
      <p:pic>
        <p:nvPicPr>
          <p:cNvPr id="4" name="Picture 3" descr="A green sign with white text&#10;&#10;Description automatically generated with medium confidence">
            <a:extLst>
              <a:ext uri="{FF2B5EF4-FFF2-40B4-BE49-F238E27FC236}">
                <a16:creationId xmlns:a16="http://schemas.microsoft.com/office/drawing/2014/main" id="{D4841C61-055E-C946-828E-8453CA137318}"/>
              </a:ext>
            </a:extLst>
          </p:cNvPr>
          <p:cNvPicPr>
            <a:picLocks noChangeAspect="1"/>
          </p:cNvPicPr>
          <p:nvPr userDrawn="1"/>
        </p:nvPicPr>
        <p:blipFill>
          <a:blip r:embed="rId2"/>
          <a:stretch>
            <a:fillRect/>
          </a:stretch>
        </p:blipFill>
        <p:spPr>
          <a:xfrm>
            <a:off x="14735668" y="7441905"/>
            <a:ext cx="1116364" cy="1284312"/>
          </a:xfrm>
          <a:prstGeom prst="rect">
            <a:avLst/>
          </a:prstGeom>
        </p:spPr>
      </p:pic>
    </p:spTree>
    <p:extLst>
      <p:ext uri="{BB962C8B-B14F-4D97-AF65-F5344CB8AC3E}">
        <p14:creationId xmlns:p14="http://schemas.microsoft.com/office/powerpoint/2010/main" val="353327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ference Content">
    <p:spTree>
      <p:nvGrpSpPr>
        <p:cNvPr id="1" name=""/>
        <p:cNvGrpSpPr/>
        <p:nvPr/>
      </p:nvGrpSpPr>
      <p:grpSpPr>
        <a:xfrm>
          <a:off x="0" y="0"/>
          <a:ext cx="0" cy="0"/>
          <a:chOff x="0" y="0"/>
          <a:chExt cx="0" cy="0"/>
        </a:xfrm>
      </p:grpSpPr>
      <p:sp>
        <p:nvSpPr>
          <p:cNvPr id="16" name="object 13">
            <a:extLst>
              <a:ext uri="{FF2B5EF4-FFF2-40B4-BE49-F238E27FC236}">
                <a16:creationId xmlns:a16="http://schemas.microsoft.com/office/drawing/2014/main" id="{5EE949F4-6AEE-654C-A961-85B4DB6D94A5}"/>
              </a:ext>
            </a:extLst>
          </p:cNvPr>
          <p:cNvSpPr/>
          <p:nvPr userDrawn="1"/>
        </p:nvSpPr>
        <p:spPr>
          <a:xfrm>
            <a:off x="0" y="1799996"/>
            <a:ext cx="16256635" cy="99060"/>
          </a:xfrm>
          <a:custGeom>
            <a:avLst/>
            <a:gdLst/>
            <a:ahLst/>
            <a:cxnLst/>
            <a:rect l="l" t="t" r="r" b="b"/>
            <a:pathLst>
              <a:path w="16256635" h="99060">
                <a:moveTo>
                  <a:pt x="16256025" y="0"/>
                </a:moveTo>
                <a:lnTo>
                  <a:pt x="0" y="0"/>
                </a:lnTo>
                <a:lnTo>
                  <a:pt x="0" y="99009"/>
                </a:lnTo>
                <a:lnTo>
                  <a:pt x="16256025" y="99009"/>
                </a:lnTo>
                <a:lnTo>
                  <a:pt x="16256025" y="0"/>
                </a:lnTo>
                <a:close/>
              </a:path>
            </a:pathLst>
          </a:custGeom>
          <a:solidFill>
            <a:srgbClr val="008348"/>
          </a:solidFill>
        </p:spPr>
        <p:txBody>
          <a:bodyPr wrap="square" lIns="0" tIns="0" rIns="0" bIns="0" rtlCol="0"/>
          <a:lstStyle/>
          <a:p>
            <a:endParaRPr/>
          </a:p>
        </p:txBody>
      </p:sp>
      <p:sp>
        <p:nvSpPr>
          <p:cNvPr id="17" name="object 25">
            <a:extLst>
              <a:ext uri="{FF2B5EF4-FFF2-40B4-BE49-F238E27FC236}">
                <a16:creationId xmlns:a16="http://schemas.microsoft.com/office/drawing/2014/main" id="{0255DBD1-9C46-8C42-86EB-514F4E22F6A8}"/>
              </a:ext>
            </a:extLst>
          </p:cNvPr>
          <p:cNvSpPr/>
          <p:nvPr userDrawn="1"/>
        </p:nvSpPr>
        <p:spPr>
          <a:xfrm>
            <a:off x="900002" y="7791247"/>
            <a:ext cx="13229590" cy="0"/>
          </a:xfrm>
          <a:custGeom>
            <a:avLst/>
            <a:gdLst/>
            <a:ahLst/>
            <a:cxnLst/>
            <a:rect l="l" t="t" r="r" b="b"/>
            <a:pathLst>
              <a:path w="13229590">
                <a:moveTo>
                  <a:pt x="13229247" y="0"/>
                </a:moveTo>
                <a:lnTo>
                  <a:pt x="0" y="0"/>
                </a:lnTo>
              </a:path>
            </a:pathLst>
          </a:custGeom>
          <a:ln w="12700">
            <a:solidFill>
              <a:srgbClr val="008348"/>
            </a:solidFill>
          </a:ln>
        </p:spPr>
        <p:txBody>
          <a:bodyPr wrap="square" lIns="0" tIns="0" rIns="0" bIns="0" rtlCol="0"/>
          <a:lstStyle/>
          <a:p>
            <a:endParaRPr/>
          </a:p>
        </p:txBody>
      </p:sp>
      <p:sp>
        <p:nvSpPr>
          <p:cNvPr id="18" name="object 29">
            <a:extLst>
              <a:ext uri="{FF2B5EF4-FFF2-40B4-BE49-F238E27FC236}">
                <a16:creationId xmlns:a16="http://schemas.microsoft.com/office/drawing/2014/main" id="{5AE70796-A253-FF4C-BE78-D09857A30369}"/>
              </a:ext>
            </a:extLst>
          </p:cNvPr>
          <p:cNvSpPr txBox="1">
            <a:spLocks noGrp="1"/>
          </p:cNvSpPr>
          <p:nvPr>
            <p:ph type="dt" sz="half" idx="2"/>
          </p:nvPr>
        </p:nvSpPr>
        <p:spPr>
          <a:xfrm>
            <a:off x="12592626" y="8168438"/>
            <a:ext cx="1734376" cy="611909"/>
          </a:xfrm>
          <a:prstGeom prst="rect">
            <a:avLst/>
          </a:prstGeom>
        </p:spPr>
        <p:txBody>
          <a:bodyPr vert="horz" wrap="square" lIns="0" tIns="0" rIns="0" bIns="0" rtlCol="0">
            <a:spAutoFit/>
          </a:bodyPr>
          <a:lstStyle>
            <a:lvl1pPr>
              <a:defRPr sz="2200" b="1">
                <a:solidFill>
                  <a:srgbClr val="008348"/>
                </a:solidFill>
                <a:latin typeface="Arial" panose="020B0604020202020204" pitchFamily="34" charset="0"/>
                <a:cs typeface="Arial" panose="020B0604020202020204" pitchFamily="34" charset="0"/>
              </a:defRPr>
            </a:lvl1pPr>
          </a:lstStyle>
          <a:p>
            <a:pPr marL="12700">
              <a:lnSpc>
                <a:spcPts val="2530"/>
              </a:lnSpc>
            </a:pPr>
            <a:r>
              <a:rPr lang="en-GB"/>
              <a:t>Serving our community</a:t>
            </a:r>
            <a:endParaRPr lang="en-GB" spc="-5" dirty="0"/>
          </a:p>
        </p:txBody>
      </p:sp>
      <p:sp>
        <p:nvSpPr>
          <p:cNvPr id="12" name="Content Placeholder 2">
            <a:extLst>
              <a:ext uri="{FF2B5EF4-FFF2-40B4-BE49-F238E27FC236}">
                <a16:creationId xmlns:a16="http://schemas.microsoft.com/office/drawing/2014/main" id="{0A83BC9E-3A01-B84C-938A-66E1EB3F399E}"/>
              </a:ext>
            </a:extLst>
          </p:cNvPr>
          <p:cNvSpPr>
            <a:spLocks noGrp="1"/>
          </p:cNvSpPr>
          <p:nvPr>
            <p:ph sz="quarter" idx="17" hasCustomPrompt="1"/>
          </p:nvPr>
        </p:nvSpPr>
        <p:spPr>
          <a:xfrm>
            <a:off x="879435" y="306412"/>
            <a:ext cx="14619328" cy="1308100"/>
          </a:xfrm>
          <a:prstGeom prst="rect">
            <a:avLst/>
          </a:prstGeom>
        </p:spPr>
        <p:txBody>
          <a:bodyPr anchor="b"/>
          <a:lstStyle>
            <a:lvl1pPr marL="0" indent="0">
              <a:buFontTx/>
              <a:buNone/>
              <a:defRPr sz="4000" b="1">
                <a:solidFill>
                  <a:srgbClr val="008348"/>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dirty="0" err="1"/>
              <a:t>Powerpoint</a:t>
            </a:r>
            <a:r>
              <a:rPr lang="en-GB" dirty="0"/>
              <a:t> heading example  </a:t>
            </a:r>
            <a:br>
              <a:rPr lang="en-GB" dirty="0"/>
            </a:br>
            <a:r>
              <a:rPr lang="en-GB" dirty="0"/>
              <a:t>Second line if needed</a:t>
            </a:r>
            <a:endParaRPr lang="en-US" dirty="0"/>
          </a:p>
        </p:txBody>
      </p:sp>
      <p:sp>
        <p:nvSpPr>
          <p:cNvPr id="2" name="Slide Number Placeholder 1">
            <a:extLst>
              <a:ext uri="{FF2B5EF4-FFF2-40B4-BE49-F238E27FC236}">
                <a16:creationId xmlns:a16="http://schemas.microsoft.com/office/drawing/2014/main" id="{E3F4BF70-E42A-D541-85F7-BCBC86312356}"/>
              </a:ext>
            </a:extLst>
          </p:cNvPr>
          <p:cNvSpPr>
            <a:spLocks noGrp="1"/>
          </p:cNvSpPr>
          <p:nvPr>
            <p:ph type="sldNum" sz="quarter" idx="23"/>
          </p:nvPr>
        </p:nvSpPr>
        <p:spPr/>
        <p:txBody>
          <a:bodyPr/>
          <a:lstStyle/>
          <a:p>
            <a:fld id="{A84D3204-121B-6C42-BD92-029A73896B2D}" type="slidenum">
              <a:rPr lang="en-US" smtClean="0"/>
              <a:pPr/>
              <a:t>‹#›</a:t>
            </a:fld>
            <a:endParaRPr lang="en-US" dirty="0"/>
          </a:p>
        </p:txBody>
      </p:sp>
      <p:pic>
        <p:nvPicPr>
          <p:cNvPr id="13" name="Picture 12" descr="A green sign with white text&#10;&#10;Description automatically generated with medium confidence">
            <a:extLst>
              <a:ext uri="{FF2B5EF4-FFF2-40B4-BE49-F238E27FC236}">
                <a16:creationId xmlns:a16="http://schemas.microsoft.com/office/drawing/2014/main" id="{78646B5E-3F1D-EC4A-95FB-E88F9017B14E}"/>
              </a:ext>
            </a:extLst>
          </p:cNvPr>
          <p:cNvPicPr>
            <a:picLocks noChangeAspect="1"/>
          </p:cNvPicPr>
          <p:nvPr userDrawn="1"/>
        </p:nvPicPr>
        <p:blipFill>
          <a:blip r:embed="rId2"/>
          <a:stretch>
            <a:fillRect/>
          </a:stretch>
        </p:blipFill>
        <p:spPr>
          <a:xfrm>
            <a:off x="14550890" y="7786716"/>
            <a:ext cx="954845" cy="1098495"/>
          </a:xfrm>
          <a:prstGeom prst="rect">
            <a:avLst/>
          </a:prstGeom>
        </p:spPr>
      </p:pic>
    </p:spTree>
    <p:extLst>
      <p:ext uri="{BB962C8B-B14F-4D97-AF65-F5344CB8AC3E}">
        <p14:creationId xmlns:p14="http://schemas.microsoft.com/office/powerpoint/2010/main" val="7736807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09B024-73FD-4C44-9C95-2618318056F0}"/>
              </a:ext>
            </a:extLst>
          </p:cNvPr>
          <p:cNvSpPr>
            <a:spLocks noGrp="1"/>
          </p:cNvSpPr>
          <p:nvPr>
            <p:ph type="sldNum" sz="quarter" idx="4"/>
          </p:nvPr>
        </p:nvSpPr>
        <p:spPr>
          <a:xfrm>
            <a:off x="854146" y="8210619"/>
            <a:ext cx="3657600" cy="485775"/>
          </a:xfrm>
          <a:prstGeom prst="rect">
            <a:avLst/>
          </a:prstGeom>
        </p:spPr>
        <p:txBody>
          <a:bodyPr vert="horz" lIns="91440" tIns="45720" rIns="91440" bIns="45720" rtlCol="0" anchor="ctr"/>
          <a:lstStyle>
            <a:lvl1pPr algn="l">
              <a:defRPr sz="1600">
                <a:solidFill>
                  <a:srgbClr val="008348"/>
                </a:solidFill>
              </a:defRPr>
            </a:lvl1pPr>
          </a:lstStyle>
          <a:p>
            <a:fld id="{A84D3204-121B-6C42-BD92-029A73896B2D}" type="slidenum">
              <a:rPr lang="en-US" smtClean="0"/>
              <a:pPr/>
              <a:t>‹#›</a:t>
            </a:fld>
            <a:endParaRPr lang="en-US" dirty="0"/>
          </a:p>
        </p:txBody>
      </p:sp>
    </p:spTree>
    <p:extLst>
      <p:ext uri="{BB962C8B-B14F-4D97-AF65-F5344CB8AC3E}">
        <p14:creationId xmlns:p14="http://schemas.microsoft.com/office/powerpoint/2010/main" val="1590289617"/>
      </p:ext>
    </p:extLst>
  </p:cSld>
  <p:clrMap bg1="lt1" tx1="dk1" bg2="lt2" tx2="dk2" accent1="accent1" accent2="accent2" accent3="accent3" accent4="accent4" accent5="accent5" accent6="accent6" hlink="hlink" folHlink="folHlink"/>
  <p:sldLayoutIdLst>
    <p:sldLayoutId id="2147483677" r:id="rId1"/>
    <p:sldLayoutId id="2147483678"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matt.boughton@tmbc.gov.uk" TargetMode="External"/><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pixabay.com/en/question-question-mark-request-63916/" TargetMode="External"/><Relationship Id="rId2" Type="http://schemas.openxmlformats.org/officeDocument/2006/relationships/image" Target="../media/image1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48419A6-77D1-DF4F-8517-7FB6C48CFDCA}"/>
              </a:ext>
            </a:extLst>
          </p:cNvPr>
          <p:cNvSpPr>
            <a:spLocks noGrp="1"/>
          </p:cNvSpPr>
          <p:nvPr>
            <p:ph sz="quarter" idx="11"/>
          </p:nvPr>
        </p:nvSpPr>
        <p:spPr/>
        <p:txBody>
          <a:bodyPr/>
          <a:lstStyle/>
          <a:p>
            <a:r>
              <a:rPr lang="en-US" dirty="0"/>
              <a:t>Regulation 18 Local Plan</a:t>
            </a:r>
          </a:p>
        </p:txBody>
      </p:sp>
      <p:sp>
        <p:nvSpPr>
          <p:cNvPr id="3" name="object 16">
            <a:extLst>
              <a:ext uri="{FF2B5EF4-FFF2-40B4-BE49-F238E27FC236}">
                <a16:creationId xmlns:a16="http://schemas.microsoft.com/office/drawing/2014/main" id="{4495B112-3261-43CE-B656-21A8E55F8272}"/>
              </a:ext>
            </a:extLst>
          </p:cNvPr>
          <p:cNvSpPr txBox="1"/>
          <p:nvPr/>
        </p:nvSpPr>
        <p:spPr>
          <a:xfrm>
            <a:off x="12988094" y="8082063"/>
            <a:ext cx="1576705" cy="696595"/>
          </a:xfrm>
          <a:prstGeom prst="rect">
            <a:avLst/>
          </a:prstGeom>
        </p:spPr>
        <p:txBody>
          <a:bodyPr vert="horz" wrap="square" lIns="0" tIns="12700" rIns="0" bIns="0" rtlCol="0">
            <a:spAutoFit/>
          </a:bodyPr>
          <a:lstStyle/>
          <a:p>
            <a:pPr marL="12700" marR="5080">
              <a:lnSpc>
                <a:spcPct val="100000"/>
              </a:lnSpc>
              <a:spcBef>
                <a:spcPts val="100"/>
              </a:spcBef>
            </a:pPr>
            <a:r>
              <a:rPr sz="2200" b="1" dirty="0">
                <a:solidFill>
                  <a:srgbClr val="008348"/>
                </a:solidFill>
                <a:latin typeface="Arial"/>
                <a:cs typeface="Arial"/>
              </a:rPr>
              <a:t>Serving</a:t>
            </a:r>
            <a:r>
              <a:rPr sz="2200" b="1" spc="-120" dirty="0">
                <a:solidFill>
                  <a:srgbClr val="008348"/>
                </a:solidFill>
                <a:latin typeface="Arial"/>
                <a:cs typeface="Arial"/>
              </a:rPr>
              <a:t> </a:t>
            </a:r>
            <a:r>
              <a:rPr sz="2200" b="1" dirty="0">
                <a:solidFill>
                  <a:srgbClr val="008348"/>
                </a:solidFill>
                <a:latin typeface="Arial"/>
                <a:cs typeface="Arial"/>
              </a:rPr>
              <a:t>our </a:t>
            </a:r>
            <a:r>
              <a:rPr sz="2200" b="1" spc="-595" dirty="0">
                <a:solidFill>
                  <a:srgbClr val="008348"/>
                </a:solidFill>
                <a:latin typeface="Arial"/>
                <a:cs typeface="Arial"/>
              </a:rPr>
              <a:t> </a:t>
            </a:r>
            <a:r>
              <a:rPr sz="2200" b="1" spc="-5" dirty="0">
                <a:solidFill>
                  <a:srgbClr val="008348"/>
                </a:solidFill>
                <a:latin typeface="Arial"/>
                <a:cs typeface="Arial"/>
              </a:rPr>
              <a:t>community</a:t>
            </a:r>
            <a:endParaRPr sz="2200" dirty="0">
              <a:latin typeface="Arial"/>
              <a:cs typeface="Arial"/>
            </a:endParaRPr>
          </a:p>
        </p:txBody>
      </p:sp>
    </p:spTree>
    <p:extLst>
      <p:ext uri="{BB962C8B-B14F-4D97-AF65-F5344CB8AC3E}">
        <p14:creationId xmlns:p14="http://schemas.microsoft.com/office/powerpoint/2010/main" val="173452418"/>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4AB5EAB-1032-BB42-9D8B-85B2E12EF8C7}"/>
              </a:ext>
            </a:extLst>
          </p:cNvPr>
          <p:cNvSpPr>
            <a:spLocks noGrp="1"/>
          </p:cNvSpPr>
          <p:nvPr>
            <p:ph sz="quarter" idx="17"/>
          </p:nvPr>
        </p:nvSpPr>
        <p:spPr/>
        <p:txBody>
          <a:bodyPr/>
          <a:lstStyle/>
          <a:p>
            <a:r>
              <a:rPr lang="en-US" dirty="0"/>
              <a:t>Who am I and why am I here?</a:t>
            </a:r>
          </a:p>
        </p:txBody>
      </p:sp>
      <p:sp>
        <p:nvSpPr>
          <p:cNvPr id="10" name="Slide Number Placeholder 9">
            <a:extLst>
              <a:ext uri="{FF2B5EF4-FFF2-40B4-BE49-F238E27FC236}">
                <a16:creationId xmlns:a16="http://schemas.microsoft.com/office/drawing/2014/main" id="{B607CF15-D655-494A-BAEA-73DCC584345E}"/>
              </a:ext>
            </a:extLst>
          </p:cNvPr>
          <p:cNvSpPr>
            <a:spLocks noGrp="1"/>
          </p:cNvSpPr>
          <p:nvPr>
            <p:ph type="sldNum" sz="quarter" idx="23"/>
          </p:nvPr>
        </p:nvSpPr>
        <p:spPr/>
        <p:txBody>
          <a:bodyPr/>
          <a:lstStyle/>
          <a:p>
            <a:fld id="{A84D3204-121B-6C42-BD92-029A73896B2D}" type="slidenum">
              <a:rPr lang="en-US" smtClean="0"/>
              <a:pPr/>
              <a:t>2</a:t>
            </a:fld>
            <a:endParaRPr lang="en-US" dirty="0"/>
          </a:p>
        </p:txBody>
      </p:sp>
      <p:sp>
        <p:nvSpPr>
          <p:cNvPr id="3" name="TextBox 2">
            <a:extLst>
              <a:ext uri="{FF2B5EF4-FFF2-40B4-BE49-F238E27FC236}">
                <a16:creationId xmlns:a16="http://schemas.microsoft.com/office/drawing/2014/main" id="{93C39E8E-BF36-41DF-B869-615B71A6EDEE}"/>
              </a:ext>
            </a:extLst>
          </p:cNvPr>
          <p:cNvSpPr txBox="1"/>
          <p:nvPr/>
        </p:nvSpPr>
        <p:spPr>
          <a:xfrm>
            <a:off x="879435" y="2379945"/>
            <a:ext cx="7851206" cy="1200329"/>
          </a:xfrm>
          <a:prstGeom prst="rect">
            <a:avLst/>
          </a:prstGeom>
          <a:noFill/>
        </p:spPr>
        <p:txBody>
          <a:bodyPr wrap="square" rtlCol="0">
            <a:spAutoFit/>
          </a:bodyPr>
          <a:lstStyle/>
          <a:p>
            <a:endParaRPr lang="en-GB" dirty="0"/>
          </a:p>
          <a:p>
            <a:endParaRPr lang="en-GB" dirty="0"/>
          </a:p>
          <a:p>
            <a:endParaRPr lang="en-GB" dirty="0"/>
          </a:p>
        </p:txBody>
      </p:sp>
      <p:pic>
        <p:nvPicPr>
          <p:cNvPr id="7" name="Picture 6">
            <a:extLst>
              <a:ext uri="{FF2B5EF4-FFF2-40B4-BE49-F238E27FC236}">
                <a16:creationId xmlns:a16="http://schemas.microsoft.com/office/drawing/2014/main" id="{06492A89-1263-A0BD-9909-68D36E6CAFE4}"/>
              </a:ext>
            </a:extLst>
          </p:cNvPr>
          <p:cNvPicPr>
            <a:picLocks noChangeAspect="1"/>
          </p:cNvPicPr>
          <p:nvPr/>
        </p:nvPicPr>
        <p:blipFill>
          <a:blip r:embed="rId2"/>
          <a:stretch>
            <a:fillRect/>
          </a:stretch>
        </p:blipFill>
        <p:spPr>
          <a:xfrm>
            <a:off x="1143776" y="2285870"/>
            <a:ext cx="4042178" cy="5080957"/>
          </a:xfrm>
          <a:prstGeom prst="rect">
            <a:avLst/>
          </a:prstGeom>
        </p:spPr>
      </p:pic>
      <p:sp>
        <p:nvSpPr>
          <p:cNvPr id="9" name="TextBox 8">
            <a:extLst>
              <a:ext uri="{FF2B5EF4-FFF2-40B4-BE49-F238E27FC236}">
                <a16:creationId xmlns:a16="http://schemas.microsoft.com/office/drawing/2014/main" id="{A92DE996-5895-CCC2-3BB1-CA24AD953DE2}"/>
              </a:ext>
            </a:extLst>
          </p:cNvPr>
          <p:cNvSpPr txBox="1"/>
          <p:nvPr/>
        </p:nvSpPr>
        <p:spPr>
          <a:xfrm>
            <a:off x="5185954" y="2385086"/>
            <a:ext cx="10120212" cy="5016758"/>
          </a:xfrm>
          <a:prstGeom prst="rect">
            <a:avLst/>
          </a:prstGeom>
          <a:noFill/>
        </p:spPr>
        <p:txBody>
          <a:bodyPr wrap="square" lIns="91440" tIns="45720" rIns="91440" bIns="45720" anchor="t">
            <a:spAutoFit/>
          </a:bodyPr>
          <a:lstStyle/>
          <a:p>
            <a:r>
              <a:rPr lang="en-GB" sz="4000" b="1" dirty="0">
                <a:latin typeface="Aptos"/>
              </a:rPr>
              <a:t>Matt</a:t>
            </a:r>
            <a:r>
              <a:rPr lang="en-GB" sz="4000" b="1" i="0" u="none" strike="noStrike" baseline="0" dirty="0">
                <a:latin typeface="Aptos"/>
              </a:rPr>
              <a:t> Boughton</a:t>
            </a:r>
            <a:br>
              <a:rPr lang="en-GB" sz="4000" dirty="0">
                <a:latin typeface="Aptos"/>
              </a:rPr>
            </a:br>
            <a:endParaRPr lang="en-GB" sz="4000" b="0" i="0" u="none" strike="noStrike" baseline="0" dirty="0">
              <a:latin typeface="Aptos"/>
            </a:endParaRPr>
          </a:p>
          <a:p>
            <a:r>
              <a:rPr lang="en-GB" sz="4000" dirty="0">
                <a:latin typeface="Aptos"/>
              </a:rPr>
              <a:t>Leader, Tonbridge and Malling Borough Council </a:t>
            </a:r>
            <a:br>
              <a:rPr lang="en-GB" sz="4000" dirty="0">
                <a:latin typeface="Aptos"/>
              </a:rPr>
            </a:br>
            <a:endParaRPr lang="en-GB" sz="4000" dirty="0">
              <a:latin typeface="Aptos"/>
            </a:endParaRPr>
          </a:p>
          <a:p>
            <a:r>
              <a:rPr lang="en-GB" sz="4000" b="0" i="0" u="none" strike="noStrike" baseline="0" dirty="0">
                <a:solidFill>
                  <a:srgbClr val="467885"/>
                </a:solidFill>
                <a:latin typeface="Aptos"/>
                <a:hlinkClick r:id="rId3"/>
              </a:rPr>
              <a:t>matt.boughton@tmbc.gov.uk</a:t>
            </a:r>
            <a:br>
              <a:rPr lang="en-GB" sz="4000" dirty="0">
                <a:solidFill>
                  <a:srgbClr val="467885"/>
                </a:solidFill>
                <a:latin typeface="Aptos"/>
              </a:rPr>
            </a:br>
            <a:endParaRPr lang="en-GB" sz="4000" b="0" i="0" u="none" strike="noStrike" baseline="0" dirty="0">
              <a:solidFill>
                <a:srgbClr val="467885"/>
              </a:solidFill>
              <a:latin typeface="Aptos"/>
            </a:endParaRPr>
          </a:p>
          <a:p>
            <a:r>
              <a:rPr lang="en-GB" sz="4000" b="0" i="0" u="none" strike="noStrike" baseline="0" dirty="0">
                <a:solidFill>
                  <a:srgbClr val="000000"/>
                </a:solidFill>
                <a:latin typeface="Aptos"/>
              </a:rPr>
              <a:t>@MattBoughton93</a:t>
            </a:r>
            <a:endParaRPr lang="en-GB" sz="3600" dirty="0">
              <a:latin typeface="Aptos"/>
            </a:endParaRPr>
          </a:p>
        </p:txBody>
      </p:sp>
    </p:spTree>
    <p:extLst>
      <p:ext uri="{BB962C8B-B14F-4D97-AF65-F5344CB8AC3E}">
        <p14:creationId xmlns:p14="http://schemas.microsoft.com/office/powerpoint/2010/main" val="3597779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232356E-8B1D-44D2-95E4-5D02700C2701}"/>
              </a:ext>
            </a:extLst>
          </p:cNvPr>
          <p:cNvSpPr>
            <a:spLocks noGrp="1"/>
          </p:cNvSpPr>
          <p:nvPr>
            <p:ph sz="quarter" idx="17"/>
          </p:nvPr>
        </p:nvSpPr>
        <p:spPr/>
        <p:txBody>
          <a:bodyPr/>
          <a:lstStyle/>
          <a:p>
            <a:r>
              <a:rPr lang="en-GB" dirty="0"/>
              <a:t>What is a Local Plan?</a:t>
            </a:r>
          </a:p>
        </p:txBody>
      </p:sp>
      <p:sp>
        <p:nvSpPr>
          <p:cNvPr id="3" name="Slide Number Placeholder 2">
            <a:extLst>
              <a:ext uri="{FF2B5EF4-FFF2-40B4-BE49-F238E27FC236}">
                <a16:creationId xmlns:a16="http://schemas.microsoft.com/office/drawing/2014/main" id="{C217BD51-8B91-411B-9EBD-E2B9E81DE23B}"/>
              </a:ext>
            </a:extLst>
          </p:cNvPr>
          <p:cNvSpPr>
            <a:spLocks noGrp="1"/>
          </p:cNvSpPr>
          <p:nvPr>
            <p:ph type="sldNum" sz="quarter" idx="23"/>
          </p:nvPr>
        </p:nvSpPr>
        <p:spPr/>
        <p:txBody>
          <a:bodyPr/>
          <a:lstStyle/>
          <a:p>
            <a:fld id="{A84D3204-121B-6C42-BD92-029A73896B2D}" type="slidenum">
              <a:rPr lang="en-US" smtClean="0"/>
              <a:pPr/>
              <a:t>3</a:t>
            </a:fld>
            <a:endParaRPr lang="en-US" dirty="0"/>
          </a:p>
        </p:txBody>
      </p:sp>
      <p:sp>
        <p:nvSpPr>
          <p:cNvPr id="4" name="TextBox 3">
            <a:extLst>
              <a:ext uri="{FF2B5EF4-FFF2-40B4-BE49-F238E27FC236}">
                <a16:creationId xmlns:a16="http://schemas.microsoft.com/office/drawing/2014/main" id="{19DBABFA-BE93-6753-276E-5CFCC718C83E}"/>
              </a:ext>
            </a:extLst>
          </p:cNvPr>
          <p:cNvSpPr txBox="1"/>
          <p:nvPr/>
        </p:nvSpPr>
        <p:spPr>
          <a:xfrm>
            <a:off x="992777" y="2233749"/>
            <a:ext cx="14619328" cy="5016758"/>
          </a:xfrm>
          <a:prstGeom prst="rect">
            <a:avLst/>
          </a:prstGeom>
          <a:noFill/>
        </p:spPr>
        <p:txBody>
          <a:bodyPr wrap="square" rtlCol="0">
            <a:spAutoFit/>
          </a:bodyPr>
          <a:lstStyle/>
          <a:p>
            <a:pPr marL="342900" indent="-342900">
              <a:buFont typeface="Wingdings" panose="05000000000000000000" pitchFamily="2" charset="2"/>
              <a:buChar char="§"/>
            </a:pPr>
            <a:r>
              <a:rPr lang="en-GB" sz="4000" dirty="0"/>
              <a:t>The Local Plan </a:t>
            </a:r>
            <a:r>
              <a:rPr lang="en-GB" sz="4000" b="1" dirty="0"/>
              <a:t>guides decisions </a:t>
            </a:r>
            <a:r>
              <a:rPr lang="en-GB" sz="4000" dirty="0"/>
              <a:t>on future development proposals</a:t>
            </a:r>
          </a:p>
          <a:p>
            <a:pPr marL="342900" indent="-342900">
              <a:buFont typeface="Wingdings" panose="05000000000000000000" pitchFamily="2" charset="2"/>
              <a:buChar char="§"/>
            </a:pPr>
            <a:r>
              <a:rPr lang="en-GB" sz="4000" dirty="0"/>
              <a:t>Local Plans usually cover include </a:t>
            </a:r>
            <a:r>
              <a:rPr lang="en-GB" sz="4000" b="1" dirty="0"/>
              <a:t>housing, employment and shops. </a:t>
            </a:r>
            <a:r>
              <a:rPr lang="en-GB" sz="4000" dirty="0"/>
              <a:t>They also identify where development should take place and areas where development should be restricted.</a:t>
            </a:r>
          </a:p>
          <a:p>
            <a:pPr marL="342900" indent="-342900">
              <a:buFont typeface="Wingdings" panose="05000000000000000000" pitchFamily="2" charset="2"/>
              <a:buChar char="§"/>
            </a:pPr>
            <a:r>
              <a:rPr lang="en-GB" sz="4000" dirty="0"/>
              <a:t>The Local Plan </a:t>
            </a:r>
            <a:r>
              <a:rPr lang="en-GB" sz="4000" b="1" dirty="0"/>
              <a:t>must be </a:t>
            </a:r>
            <a:r>
              <a:rPr lang="en-GB" sz="4000" dirty="0"/>
              <a:t>consistent with the Government’s National Planning Policy Framework. </a:t>
            </a:r>
          </a:p>
          <a:p>
            <a:pPr marL="342900" indent="-342900">
              <a:buFont typeface="Wingdings" panose="05000000000000000000" pitchFamily="2" charset="2"/>
              <a:buChar char="§"/>
            </a:pPr>
            <a:r>
              <a:rPr lang="en-GB" sz="4000" dirty="0"/>
              <a:t>Local Plans are the </a:t>
            </a:r>
            <a:r>
              <a:rPr lang="en-GB" sz="4000" b="1" dirty="0"/>
              <a:t>main consideration </a:t>
            </a:r>
            <a:r>
              <a:rPr lang="en-GB" sz="4000" dirty="0"/>
              <a:t>in deciding planning applications. </a:t>
            </a:r>
          </a:p>
        </p:txBody>
      </p:sp>
    </p:spTree>
    <p:extLst>
      <p:ext uri="{BB962C8B-B14F-4D97-AF65-F5344CB8AC3E}">
        <p14:creationId xmlns:p14="http://schemas.microsoft.com/office/powerpoint/2010/main" val="3445774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B45BA-49F4-96E8-8B89-A824B905CDDB}"/>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6DD0C5-7345-41E5-D84E-EB6F7A564780}"/>
              </a:ext>
            </a:extLst>
          </p:cNvPr>
          <p:cNvSpPr>
            <a:spLocks noGrp="1"/>
          </p:cNvSpPr>
          <p:nvPr>
            <p:ph sz="quarter" idx="17"/>
          </p:nvPr>
        </p:nvSpPr>
        <p:spPr/>
        <p:txBody>
          <a:bodyPr/>
          <a:lstStyle/>
          <a:p>
            <a:r>
              <a:rPr lang="en-GB" dirty="0"/>
              <a:t>Why does Tonbridge &amp; Malling need a Local Plan and what are we required to do?  </a:t>
            </a:r>
          </a:p>
        </p:txBody>
      </p:sp>
      <p:sp>
        <p:nvSpPr>
          <p:cNvPr id="3" name="Slide Number Placeholder 2">
            <a:extLst>
              <a:ext uri="{FF2B5EF4-FFF2-40B4-BE49-F238E27FC236}">
                <a16:creationId xmlns:a16="http://schemas.microsoft.com/office/drawing/2014/main" id="{2E437AA4-F079-64C3-2BF5-899745CBFAE9}"/>
              </a:ext>
            </a:extLst>
          </p:cNvPr>
          <p:cNvSpPr>
            <a:spLocks noGrp="1"/>
          </p:cNvSpPr>
          <p:nvPr>
            <p:ph type="sldNum" sz="quarter" idx="23"/>
          </p:nvPr>
        </p:nvSpPr>
        <p:spPr/>
        <p:txBody>
          <a:bodyPr/>
          <a:lstStyle/>
          <a:p>
            <a:fld id="{A84D3204-121B-6C42-BD92-029A73896B2D}" type="slidenum">
              <a:rPr lang="en-US" smtClean="0"/>
              <a:pPr/>
              <a:t>4</a:t>
            </a:fld>
            <a:endParaRPr lang="en-US" dirty="0"/>
          </a:p>
        </p:txBody>
      </p:sp>
      <p:sp>
        <p:nvSpPr>
          <p:cNvPr id="4" name="TextBox 3">
            <a:extLst>
              <a:ext uri="{FF2B5EF4-FFF2-40B4-BE49-F238E27FC236}">
                <a16:creationId xmlns:a16="http://schemas.microsoft.com/office/drawing/2014/main" id="{5A2D8A1D-E80B-7567-B351-C2B462B69F8F}"/>
              </a:ext>
            </a:extLst>
          </p:cNvPr>
          <p:cNvSpPr txBox="1"/>
          <p:nvPr/>
        </p:nvSpPr>
        <p:spPr>
          <a:xfrm>
            <a:off x="854145" y="2181497"/>
            <a:ext cx="8950399" cy="7171194"/>
          </a:xfrm>
          <a:prstGeom prst="rect">
            <a:avLst/>
          </a:prstGeom>
          <a:noFill/>
        </p:spPr>
        <p:txBody>
          <a:bodyPr wrap="square" lIns="91440" tIns="45720" rIns="91440" bIns="45720" rtlCol="0" anchor="t">
            <a:spAutoFit/>
          </a:bodyPr>
          <a:lstStyle/>
          <a:p>
            <a:pPr marL="342900" indent="-342900">
              <a:buFont typeface="Wingdings" panose="05000000000000000000" pitchFamily="2" charset="2"/>
              <a:buChar char="§"/>
            </a:pPr>
            <a:r>
              <a:rPr lang="en-GB" sz="2600" dirty="0"/>
              <a:t>There is a legal requirement to have a Local Plan </a:t>
            </a:r>
          </a:p>
          <a:p>
            <a:pPr marL="342900" indent="-342900">
              <a:buFont typeface="Wingdings" panose="05000000000000000000" pitchFamily="2" charset="2"/>
              <a:buChar char="§"/>
            </a:pPr>
            <a:r>
              <a:rPr lang="en-GB" sz="2600" kern="100" dirty="0">
                <a:ea typeface="Aptos" panose="020B0004020202020204" pitchFamily="34" charset="0"/>
                <a:cs typeface="Times New Roman"/>
              </a:rPr>
              <a:t>Development is coming forward ad-hoc and is developer led. </a:t>
            </a:r>
            <a:r>
              <a:rPr lang="en-GB" sz="2600" b="1" kern="100" dirty="0">
                <a:ea typeface="Aptos" panose="020B0004020202020204" pitchFamily="34" charset="0"/>
                <a:cs typeface="Times New Roman"/>
              </a:rPr>
              <a:t>This will continue until an adopted plan is in place </a:t>
            </a:r>
            <a:r>
              <a:rPr lang="en-GB" sz="2600" kern="100" dirty="0">
                <a:ea typeface="Aptos" panose="020B0004020202020204" pitchFamily="34" charset="0"/>
                <a:cs typeface="Times New Roman"/>
              </a:rPr>
              <a:t>and is likely to mean that the Council will have to spend money defending appeals and potentially also paying costs for the developers who bring those appeals. </a:t>
            </a:r>
          </a:p>
          <a:p>
            <a:pPr marL="342900" indent="-342900">
              <a:buFont typeface="Wingdings" panose="05000000000000000000" pitchFamily="2" charset="2"/>
              <a:buChar char="§"/>
            </a:pPr>
            <a:r>
              <a:rPr lang="en-GB" sz="2600" kern="100" dirty="0">
                <a:ea typeface="Aptos" panose="020B0004020202020204" pitchFamily="34" charset="0"/>
                <a:cs typeface="Times New Roman"/>
              </a:rPr>
              <a:t>The Government also mandates a housing figure – called Objectively Assessed Need – for each Council to deliver. These figures were updated in December 2024 and at present the </a:t>
            </a:r>
            <a:r>
              <a:rPr lang="en-GB" sz="2600" b="1" kern="100" dirty="0">
                <a:ea typeface="Aptos" panose="020B0004020202020204" pitchFamily="34" charset="0"/>
                <a:cs typeface="Times New Roman"/>
              </a:rPr>
              <a:t>Council’s overall need is 1,097 properties per annum. </a:t>
            </a:r>
          </a:p>
          <a:p>
            <a:pPr marL="342900" indent="-342900">
              <a:buFont typeface="Wingdings" panose="05000000000000000000" pitchFamily="2" charset="2"/>
              <a:buChar char="§"/>
            </a:pPr>
            <a:r>
              <a:rPr lang="en-GB" sz="2600" dirty="0">
                <a:latin typeface="Aptos"/>
                <a:ea typeface="Times New Roman" panose="02020603050405020304" pitchFamily="18" charset="0"/>
                <a:cs typeface="Aptos" panose="020B0004020202020204" pitchFamily="34" charset="0"/>
              </a:rPr>
              <a:t>If the borough don’t have a Plan, then it is at risk of Government intervention – this may ultimately result in powers being removed to determine where sites are allocated </a:t>
            </a:r>
          </a:p>
          <a:p>
            <a:endParaRPr lang="en-GB" b="1" kern="100" dirty="0">
              <a:ea typeface="Aptos" panose="020B0004020202020204" pitchFamily="34" charset="0"/>
              <a:cs typeface="Times New Roman" panose="02020603050405020304" pitchFamily="18" charset="0"/>
            </a:endParaRPr>
          </a:p>
          <a:p>
            <a:endParaRPr lang="en-GB" dirty="0"/>
          </a:p>
          <a:p>
            <a:endParaRPr lang="en-GB" dirty="0"/>
          </a:p>
          <a:p>
            <a:endParaRPr lang="en-GB" dirty="0"/>
          </a:p>
        </p:txBody>
      </p:sp>
      <p:pic>
        <p:nvPicPr>
          <p:cNvPr id="6" name="Picture 5">
            <a:extLst>
              <a:ext uri="{FF2B5EF4-FFF2-40B4-BE49-F238E27FC236}">
                <a16:creationId xmlns:a16="http://schemas.microsoft.com/office/drawing/2014/main" id="{133A9391-BCD8-211F-B66E-96380157861C}"/>
              </a:ext>
            </a:extLst>
          </p:cNvPr>
          <p:cNvPicPr>
            <a:picLocks noChangeAspect="1"/>
          </p:cNvPicPr>
          <p:nvPr/>
        </p:nvPicPr>
        <p:blipFill>
          <a:blip r:embed="rId3"/>
          <a:stretch>
            <a:fillRect/>
          </a:stretch>
        </p:blipFill>
        <p:spPr>
          <a:xfrm>
            <a:off x="9804545" y="2808514"/>
            <a:ext cx="6002422" cy="3927798"/>
          </a:xfrm>
          <a:prstGeom prst="rect">
            <a:avLst/>
          </a:prstGeom>
        </p:spPr>
      </p:pic>
    </p:spTree>
    <p:extLst>
      <p:ext uri="{BB962C8B-B14F-4D97-AF65-F5344CB8AC3E}">
        <p14:creationId xmlns:p14="http://schemas.microsoft.com/office/powerpoint/2010/main" val="1687083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3D359-E979-8C04-3A7C-FB9E255A9D7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DA1755-21AB-27A9-671C-1849CA4D9FC9}"/>
              </a:ext>
            </a:extLst>
          </p:cNvPr>
          <p:cNvSpPr>
            <a:spLocks noGrp="1"/>
          </p:cNvSpPr>
          <p:nvPr>
            <p:ph sz="quarter" idx="17"/>
          </p:nvPr>
        </p:nvSpPr>
        <p:spPr/>
        <p:txBody>
          <a:bodyPr lIns="91440" tIns="45720" rIns="91440" bIns="45720" anchor="b"/>
          <a:lstStyle/>
          <a:p>
            <a:r>
              <a:rPr lang="en-GB" dirty="0"/>
              <a:t>How do you decide what sites are allocated?</a:t>
            </a:r>
          </a:p>
        </p:txBody>
      </p:sp>
      <p:sp>
        <p:nvSpPr>
          <p:cNvPr id="3" name="Slide Number Placeholder 2">
            <a:extLst>
              <a:ext uri="{FF2B5EF4-FFF2-40B4-BE49-F238E27FC236}">
                <a16:creationId xmlns:a16="http://schemas.microsoft.com/office/drawing/2014/main" id="{88A270B7-6243-2FDA-A9C5-13665E505E79}"/>
              </a:ext>
            </a:extLst>
          </p:cNvPr>
          <p:cNvSpPr>
            <a:spLocks noGrp="1"/>
          </p:cNvSpPr>
          <p:nvPr>
            <p:ph type="sldNum" sz="quarter" idx="23"/>
          </p:nvPr>
        </p:nvSpPr>
        <p:spPr/>
        <p:txBody>
          <a:bodyPr/>
          <a:lstStyle/>
          <a:p>
            <a:fld id="{A84D3204-121B-6C42-BD92-029A73896B2D}" type="slidenum">
              <a:rPr lang="en-US" smtClean="0"/>
              <a:pPr/>
              <a:t>5</a:t>
            </a:fld>
            <a:endParaRPr lang="en-US" dirty="0"/>
          </a:p>
        </p:txBody>
      </p:sp>
      <p:sp>
        <p:nvSpPr>
          <p:cNvPr id="6" name="TextBox 5">
            <a:extLst>
              <a:ext uri="{FF2B5EF4-FFF2-40B4-BE49-F238E27FC236}">
                <a16:creationId xmlns:a16="http://schemas.microsoft.com/office/drawing/2014/main" id="{6754631A-C42E-D70D-92D0-025EEC97747A}"/>
              </a:ext>
            </a:extLst>
          </p:cNvPr>
          <p:cNvSpPr txBox="1"/>
          <p:nvPr/>
        </p:nvSpPr>
        <p:spPr>
          <a:xfrm>
            <a:off x="880013" y="2181497"/>
            <a:ext cx="14615506" cy="5170646"/>
          </a:xfrm>
          <a:prstGeom prst="rect">
            <a:avLst/>
          </a:prstGeom>
          <a:noFill/>
        </p:spPr>
        <p:txBody>
          <a:bodyPr wrap="square" lIns="91440" tIns="45720" rIns="91440" bIns="45720" rtlCol="0" anchor="t">
            <a:spAutoFit/>
          </a:bodyPr>
          <a:lstStyle/>
          <a:p>
            <a:pPr marL="342900" indent="-342900">
              <a:buFont typeface="Wingdings" panose="05000000000000000000" pitchFamily="2" charset="2"/>
              <a:buChar char="§"/>
            </a:pPr>
            <a:r>
              <a:rPr lang="en-GB" sz="3300" dirty="0"/>
              <a:t>A 'Call for Sites' happens where the Council asks for land to come forward to form part of the Local Plan</a:t>
            </a:r>
            <a:endParaRPr lang="en-GB" sz="3300" dirty="0">
              <a:ea typeface="Calibri" panose="020F0502020204030204"/>
              <a:cs typeface="Calibri" panose="020F0502020204030204"/>
            </a:endParaRPr>
          </a:p>
          <a:p>
            <a:pPr marL="342900" indent="-342900">
              <a:buFont typeface="Wingdings" panose="05000000000000000000" pitchFamily="2" charset="2"/>
              <a:buChar char="§"/>
            </a:pPr>
            <a:r>
              <a:rPr lang="en-GB" sz="3300" dirty="0">
                <a:ea typeface="Calibri" panose="020F0502020204030204"/>
                <a:cs typeface="Calibri" panose="020F0502020204030204"/>
              </a:rPr>
              <a:t>Across the borough we have had over 600 potential sites come forward for review. These sites are then assessed against nationally set criteria to determine the most likely to be suitable e.g. ‘Grey belt’ criteria. </a:t>
            </a:r>
          </a:p>
          <a:p>
            <a:pPr marL="342900" indent="-342900">
              <a:buFont typeface="Wingdings" panose="05000000000000000000" pitchFamily="2" charset="2"/>
              <a:buChar char="§"/>
            </a:pPr>
            <a:r>
              <a:rPr lang="en-GB" sz="3300" dirty="0">
                <a:ea typeface="Calibri" panose="020F0502020204030204"/>
                <a:cs typeface="Calibri" panose="020F0502020204030204"/>
              </a:rPr>
              <a:t>In the Draft Local Plan there are 95 residential or mixed-use proposed allocations</a:t>
            </a:r>
          </a:p>
          <a:p>
            <a:pPr marL="342900" indent="-342900">
              <a:buFont typeface="Wingdings" panose="05000000000000000000" pitchFamily="2" charset="2"/>
              <a:buChar char="§"/>
            </a:pPr>
            <a:r>
              <a:rPr lang="en-GB" sz="3300" dirty="0">
                <a:ea typeface="Calibri" panose="020F0502020204030204"/>
                <a:cs typeface="Calibri" panose="020F0502020204030204"/>
              </a:rPr>
              <a:t>Brownfield sites in sustainable locations are prioritised – though there are not enough to meet the Government-set need</a:t>
            </a:r>
          </a:p>
          <a:p>
            <a:pPr marL="342900" indent="-342900">
              <a:buFont typeface="Wingdings" panose="05000000000000000000" pitchFamily="2" charset="2"/>
              <a:buChar char="§"/>
            </a:pPr>
            <a:r>
              <a:rPr lang="en-GB" sz="3300" dirty="0">
                <a:ea typeface="Calibri" panose="020F0502020204030204"/>
                <a:cs typeface="Calibri" panose="020F0502020204030204"/>
              </a:rPr>
              <a:t>These sites are then presented for consultation. </a:t>
            </a:r>
            <a:r>
              <a:rPr lang="en-GB" sz="3300" b="1" dirty="0">
                <a:ea typeface="Calibri" panose="020F0502020204030204"/>
                <a:cs typeface="Calibri" panose="020F0502020204030204"/>
              </a:rPr>
              <a:t>We are at this stage at the moment</a:t>
            </a:r>
          </a:p>
        </p:txBody>
      </p:sp>
    </p:spTree>
    <p:extLst>
      <p:ext uri="{BB962C8B-B14F-4D97-AF65-F5344CB8AC3E}">
        <p14:creationId xmlns:p14="http://schemas.microsoft.com/office/powerpoint/2010/main" val="1810515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CCF12-FFEE-24EE-929B-43196723577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F8BF692-46F5-4FAF-7098-E021350494EC}"/>
              </a:ext>
            </a:extLst>
          </p:cNvPr>
          <p:cNvSpPr>
            <a:spLocks noGrp="1"/>
          </p:cNvSpPr>
          <p:nvPr>
            <p:ph sz="quarter" idx="17"/>
          </p:nvPr>
        </p:nvSpPr>
        <p:spPr/>
        <p:txBody>
          <a:bodyPr lIns="91440" tIns="45720" rIns="91440" bIns="45720" anchor="b"/>
          <a:lstStyle/>
          <a:p>
            <a:r>
              <a:rPr lang="en-GB" dirty="0"/>
              <a:t>Settlement hierarchy</a:t>
            </a:r>
          </a:p>
        </p:txBody>
      </p:sp>
      <p:sp>
        <p:nvSpPr>
          <p:cNvPr id="3" name="Slide Number Placeholder 2">
            <a:extLst>
              <a:ext uri="{FF2B5EF4-FFF2-40B4-BE49-F238E27FC236}">
                <a16:creationId xmlns:a16="http://schemas.microsoft.com/office/drawing/2014/main" id="{461279E7-60D4-CF22-5309-FDF3367D84E3}"/>
              </a:ext>
            </a:extLst>
          </p:cNvPr>
          <p:cNvSpPr>
            <a:spLocks noGrp="1"/>
          </p:cNvSpPr>
          <p:nvPr>
            <p:ph type="sldNum" sz="quarter" idx="23"/>
          </p:nvPr>
        </p:nvSpPr>
        <p:spPr/>
        <p:txBody>
          <a:bodyPr/>
          <a:lstStyle/>
          <a:p>
            <a:fld id="{A84D3204-121B-6C42-BD92-029A73896B2D}" type="slidenum">
              <a:rPr lang="en-US" smtClean="0"/>
              <a:pPr/>
              <a:t>6</a:t>
            </a:fld>
            <a:endParaRPr lang="en-US" dirty="0"/>
          </a:p>
        </p:txBody>
      </p:sp>
      <p:pic>
        <p:nvPicPr>
          <p:cNvPr id="5" name="Picture 4">
            <a:extLst>
              <a:ext uri="{FF2B5EF4-FFF2-40B4-BE49-F238E27FC236}">
                <a16:creationId xmlns:a16="http://schemas.microsoft.com/office/drawing/2014/main" id="{DA925A4A-6B8A-C4FC-92D7-4F8B8E2F503D}"/>
              </a:ext>
            </a:extLst>
          </p:cNvPr>
          <p:cNvPicPr>
            <a:picLocks noChangeAspect="1"/>
          </p:cNvPicPr>
          <p:nvPr/>
        </p:nvPicPr>
        <p:blipFill>
          <a:blip r:embed="rId2"/>
          <a:stretch>
            <a:fillRect/>
          </a:stretch>
        </p:blipFill>
        <p:spPr>
          <a:xfrm>
            <a:off x="1099236" y="2026488"/>
            <a:ext cx="6825019" cy="5630323"/>
          </a:xfrm>
          <a:prstGeom prst="rect">
            <a:avLst/>
          </a:prstGeom>
        </p:spPr>
      </p:pic>
      <p:sp>
        <p:nvSpPr>
          <p:cNvPr id="6" name="TextBox 5">
            <a:extLst>
              <a:ext uri="{FF2B5EF4-FFF2-40B4-BE49-F238E27FC236}">
                <a16:creationId xmlns:a16="http://schemas.microsoft.com/office/drawing/2014/main" id="{3469F3F6-DA5C-B3A6-FC87-8DBEBEE7720F}"/>
              </a:ext>
            </a:extLst>
          </p:cNvPr>
          <p:cNvSpPr txBox="1"/>
          <p:nvPr/>
        </p:nvSpPr>
        <p:spPr>
          <a:xfrm>
            <a:off x="8484275" y="2024500"/>
            <a:ext cx="6674077" cy="5632311"/>
          </a:xfrm>
          <a:prstGeom prst="rect">
            <a:avLst/>
          </a:prstGeom>
          <a:noFill/>
        </p:spPr>
        <p:txBody>
          <a:bodyPr wrap="square" rtlCol="0">
            <a:spAutoFit/>
          </a:bodyPr>
          <a:lstStyle/>
          <a:p>
            <a:pPr marL="342900" indent="-342900">
              <a:buFont typeface="Wingdings" panose="05000000000000000000" pitchFamily="2" charset="2"/>
              <a:buChar char="§"/>
            </a:pPr>
            <a:r>
              <a:rPr lang="en-GB" dirty="0"/>
              <a:t>‘Most sustainable’ settlements are those where there are a greater range of services and facilities more easily accessible </a:t>
            </a:r>
          </a:p>
          <a:p>
            <a:pPr marL="342900" indent="-342900">
              <a:buFont typeface="Wingdings" panose="05000000000000000000" pitchFamily="2" charset="2"/>
              <a:buChar char="§"/>
            </a:pPr>
            <a:r>
              <a:rPr lang="en-GB" dirty="0"/>
              <a:t>The hierarchy does not determine on its own how much growth could take place in a settlement – this hierarchy is considered alongside environmental issues, physical constraints, land availability and other factors </a:t>
            </a:r>
          </a:p>
          <a:p>
            <a:pPr marL="342900" indent="-342900">
              <a:buFont typeface="Wingdings" panose="05000000000000000000" pitchFamily="2" charset="2"/>
              <a:buChar char="§"/>
            </a:pPr>
            <a:r>
              <a:rPr lang="en-GB" dirty="0"/>
              <a:t>Where there are Tier 1-4 settlements with no proposed sites, development could be proposed within the settlement confines, subject to other policies in the Plan</a:t>
            </a:r>
          </a:p>
          <a:p>
            <a:pPr marL="342900" indent="-342900">
              <a:buFont typeface="Wingdings" panose="05000000000000000000" pitchFamily="2" charset="2"/>
              <a:buChar char="§"/>
            </a:pPr>
            <a:r>
              <a:rPr lang="en-GB" dirty="0"/>
              <a:t>Tier 5 settlements could have development through the Rural Exception Sites policy or through a Neighbourhood Plan.  </a:t>
            </a:r>
          </a:p>
        </p:txBody>
      </p:sp>
    </p:spTree>
    <p:extLst>
      <p:ext uri="{BB962C8B-B14F-4D97-AF65-F5344CB8AC3E}">
        <p14:creationId xmlns:p14="http://schemas.microsoft.com/office/powerpoint/2010/main" val="3320691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6F121-1631-6924-5C39-73F0BB838761}"/>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A266873-653D-A920-4F29-0FF70B4BF443}"/>
              </a:ext>
            </a:extLst>
          </p:cNvPr>
          <p:cNvSpPr>
            <a:spLocks noGrp="1"/>
          </p:cNvSpPr>
          <p:nvPr>
            <p:ph sz="quarter" idx="17"/>
          </p:nvPr>
        </p:nvSpPr>
        <p:spPr/>
        <p:txBody>
          <a:bodyPr/>
          <a:lstStyle/>
          <a:p>
            <a:r>
              <a:rPr lang="en-GB" dirty="0"/>
              <a:t>Where is housing development proposed?</a:t>
            </a:r>
          </a:p>
        </p:txBody>
      </p:sp>
      <p:sp>
        <p:nvSpPr>
          <p:cNvPr id="3" name="Slide Number Placeholder 2">
            <a:extLst>
              <a:ext uri="{FF2B5EF4-FFF2-40B4-BE49-F238E27FC236}">
                <a16:creationId xmlns:a16="http://schemas.microsoft.com/office/drawing/2014/main" id="{DECD5B2E-0A73-1D21-3E54-C717ADA760F2}"/>
              </a:ext>
            </a:extLst>
          </p:cNvPr>
          <p:cNvSpPr>
            <a:spLocks noGrp="1"/>
          </p:cNvSpPr>
          <p:nvPr>
            <p:ph type="sldNum" sz="quarter" idx="23"/>
          </p:nvPr>
        </p:nvSpPr>
        <p:spPr>
          <a:xfrm>
            <a:off x="854146" y="8210619"/>
            <a:ext cx="3657600" cy="485775"/>
          </a:xfrm>
        </p:spPr>
        <p:txBody>
          <a:bodyPr/>
          <a:lstStyle/>
          <a:p>
            <a:fld id="{A84D3204-121B-6C42-BD92-029A73896B2D}" type="slidenum">
              <a:rPr lang="en-US" smtClean="0"/>
              <a:pPr/>
              <a:t>7</a:t>
            </a:fld>
            <a:endParaRPr lang="en-US" dirty="0"/>
          </a:p>
        </p:txBody>
      </p:sp>
      <p:sp>
        <p:nvSpPr>
          <p:cNvPr id="6" name="TextBox 5">
            <a:extLst>
              <a:ext uri="{FF2B5EF4-FFF2-40B4-BE49-F238E27FC236}">
                <a16:creationId xmlns:a16="http://schemas.microsoft.com/office/drawing/2014/main" id="{ED6E883D-7465-3B89-5072-0544E01A8877}"/>
              </a:ext>
            </a:extLst>
          </p:cNvPr>
          <p:cNvSpPr txBox="1"/>
          <p:nvPr/>
        </p:nvSpPr>
        <p:spPr>
          <a:xfrm>
            <a:off x="582023" y="2173320"/>
            <a:ext cx="14006286" cy="830997"/>
          </a:xfrm>
          <a:prstGeom prst="rect">
            <a:avLst/>
          </a:prstGeom>
          <a:noFill/>
        </p:spPr>
        <p:txBody>
          <a:bodyPr wrap="square" rtlCol="0">
            <a:spAutoFit/>
          </a:bodyPr>
          <a:lstStyle/>
          <a:p>
            <a:r>
              <a:rPr lang="en-GB" dirty="0"/>
              <a:t>Housing allocations for the purposes of the key diagram are split into 4 categories; anything over 250 units is detailed below. There are </a:t>
            </a:r>
            <a:r>
              <a:rPr lang="en-GB" b="1" dirty="0"/>
              <a:t>39 allocations of fewer than 250 dwellings</a:t>
            </a:r>
            <a:r>
              <a:rPr lang="en-GB" dirty="0"/>
              <a:t>. </a:t>
            </a:r>
          </a:p>
        </p:txBody>
      </p:sp>
      <p:sp>
        <p:nvSpPr>
          <p:cNvPr id="8" name="TextBox 7">
            <a:extLst>
              <a:ext uri="{FF2B5EF4-FFF2-40B4-BE49-F238E27FC236}">
                <a16:creationId xmlns:a16="http://schemas.microsoft.com/office/drawing/2014/main" id="{E6130A4C-24FD-81CD-CBF2-6CCD422E220F}"/>
              </a:ext>
            </a:extLst>
          </p:cNvPr>
          <p:cNvSpPr txBox="1"/>
          <p:nvPr/>
        </p:nvSpPr>
        <p:spPr>
          <a:xfrm>
            <a:off x="582023" y="3156581"/>
            <a:ext cx="6023493" cy="3785652"/>
          </a:xfrm>
          <a:prstGeom prst="rect">
            <a:avLst/>
          </a:prstGeom>
          <a:noFill/>
          <a:ln>
            <a:solidFill>
              <a:srgbClr val="0070C0"/>
            </a:solidFill>
          </a:ln>
        </p:spPr>
        <p:txBody>
          <a:bodyPr wrap="square">
            <a:spAutoFit/>
          </a:bodyPr>
          <a:lstStyle/>
          <a:p>
            <a:r>
              <a:rPr lang="en-GB" u="sng" dirty="0"/>
              <a:t>250-499 (5 allocations)</a:t>
            </a:r>
            <a:br>
              <a:rPr lang="en-GB" u="sng" dirty="0"/>
            </a:br>
            <a:r>
              <a:rPr lang="en-GB" dirty="0"/>
              <a:t>MG3 – Land at Bunyards, Beaver Road, Aylesford (435)</a:t>
            </a:r>
            <a:endParaRPr lang="en-GB" u="sng" dirty="0"/>
          </a:p>
          <a:p>
            <a:r>
              <a:rPr lang="en-GB" dirty="0"/>
              <a:t>TO5 – South West Tonbridge (423)</a:t>
            </a:r>
            <a:br>
              <a:rPr lang="en-GB" dirty="0"/>
            </a:br>
            <a:r>
              <a:rPr lang="en-GB" dirty="0"/>
              <a:t>EP2 – Church Lane, Hale Street, East Peckham (396)</a:t>
            </a:r>
          </a:p>
          <a:p>
            <a:r>
              <a:rPr lang="en-GB" dirty="0"/>
              <a:t>TO2 – Coblands Nurseries, Trench Road, Tonbridge (294)</a:t>
            </a:r>
          </a:p>
          <a:p>
            <a:r>
              <a:rPr lang="en-GB" b="1" dirty="0"/>
              <a:t>TO4 - Land west of Hilden Park, Hildenborough (289)</a:t>
            </a:r>
          </a:p>
        </p:txBody>
      </p:sp>
      <p:sp>
        <p:nvSpPr>
          <p:cNvPr id="10" name="TextBox 9">
            <a:extLst>
              <a:ext uri="{FF2B5EF4-FFF2-40B4-BE49-F238E27FC236}">
                <a16:creationId xmlns:a16="http://schemas.microsoft.com/office/drawing/2014/main" id="{0CA0A38E-84DB-B607-5571-8AFF2E2CD99D}"/>
              </a:ext>
            </a:extLst>
          </p:cNvPr>
          <p:cNvSpPr txBox="1"/>
          <p:nvPr/>
        </p:nvSpPr>
        <p:spPr>
          <a:xfrm>
            <a:off x="8128794" y="2984233"/>
            <a:ext cx="5274129" cy="2308324"/>
          </a:xfrm>
          <a:prstGeom prst="rect">
            <a:avLst/>
          </a:prstGeom>
          <a:noFill/>
          <a:ln>
            <a:solidFill>
              <a:srgbClr val="00B050"/>
            </a:solidFill>
          </a:ln>
        </p:spPr>
        <p:txBody>
          <a:bodyPr wrap="square">
            <a:spAutoFit/>
          </a:bodyPr>
          <a:lstStyle/>
          <a:p>
            <a:r>
              <a:rPr lang="en-GB" u="sng" dirty="0"/>
              <a:t>500-999 (3 allocations)</a:t>
            </a:r>
          </a:p>
          <a:p>
            <a:r>
              <a:rPr lang="en-GB" dirty="0"/>
              <a:t>KH1 – Broadwater Farm, West Malling (900)</a:t>
            </a:r>
            <a:br>
              <a:rPr lang="en-GB" dirty="0"/>
            </a:br>
            <a:r>
              <a:rPr lang="en-GB" dirty="0"/>
              <a:t>AY1 – Land at Aylesford Lakes (800)</a:t>
            </a:r>
          </a:p>
          <a:p>
            <a:r>
              <a:rPr lang="en-GB" b="1" dirty="0"/>
              <a:t>HI2 – Land at Stocks Green Road, Hildenborough (629)</a:t>
            </a:r>
          </a:p>
        </p:txBody>
      </p:sp>
      <p:sp>
        <p:nvSpPr>
          <p:cNvPr id="12" name="TextBox 11">
            <a:extLst>
              <a:ext uri="{FF2B5EF4-FFF2-40B4-BE49-F238E27FC236}">
                <a16:creationId xmlns:a16="http://schemas.microsoft.com/office/drawing/2014/main" id="{59FE979E-D17B-2D2D-D912-A2C96748DCD1}"/>
              </a:ext>
            </a:extLst>
          </p:cNvPr>
          <p:cNvSpPr txBox="1"/>
          <p:nvPr/>
        </p:nvSpPr>
        <p:spPr>
          <a:xfrm>
            <a:off x="6802936" y="5507027"/>
            <a:ext cx="8872629" cy="1938992"/>
          </a:xfrm>
          <a:prstGeom prst="rect">
            <a:avLst/>
          </a:prstGeom>
          <a:noFill/>
          <a:ln>
            <a:solidFill>
              <a:srgbClr val="FFC000"/>
            </a:solidFill>
          </a:ln>
        </p:spPr>
        <p:txBody>
          <a:bodyPr wrap="square">
            <a:spAutoFit/>
          </a:bodyPr>
          <a:lstStyle/>
          <a:p>
            <a:r>
              <a:rPr lang="en-GB" u="sng" dirty="0"/>
              <a:t>1,000+ (4 allocations)</a:t>
            </a:r>
          </a:p>
          <a:p>
            <a:r>
              <a:rPr lang="en-GB" dirty="0"/>
              <a:t>BG1 – and North of Borough Green (2000 in plan period, 3000 overall)</a:t>
            </a:r>
            <a:br>
              <a:rPr lang="en-GB" dirty="0"/>
            </a:br>
            <a:r>
              <a:rPr lang="en-GB" dirty="0"/>
              <a:t>TO1 – North East Tonbridge (1671)</a:t>
            </a:r>
          </a:p>
          <a:p>
            <a:r>
              <a:rPr lang="en-GB" dirty="0"/>
              <a:t>SN1 – </a:t>
            </a:r>
            <a:r>
              <a:rPr lang="en-GB" dirty="0" err="1"/>
              <a:t>Holborough</a:t>
            </a:r>
            <a:r>
              <a:rPr lang="en-GB" dirty="0"/>
              <a:t> Lakes, Snodland (1300)</a:t>
            </a:r>
            <a:br>
              <a:rPr lang="en-GB" dirty="0"/>
            </a:br>
            <a:r>
              <a:rPr lang="en-GB" dirty="0"/>
              <a:t>MG4 – Land East of Kiln Barn Road, Ditton (1300)</a:t>
            </a:r>
          </a:p>
        </p:txBody>
      </p:sp>
    </p:spTree>
    <p:extLst>
      <p:ext uri="{BB962C8B-B14F-4D97-AF65-F5344CB8AC3E}">
        <p14:creationId xmlns:p14="http://schemas.microsoft.com/office/powerpoint/2010/main" val="3926016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CDFA5C7-A58F-8B1B-EA1D-ECC5E2D5D35A}"/>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4FB1392-ECB9-7B55-5A28-ADA9C7D416F4}"/>
              </a:ext>
            </a:extLst>
          </p:cNvPr>
          <p:cNvSpPr>
            <a:spLocks noGrp="1"/>
          </p:cNvSpPr>
          <p:nvPr>
            <p:ph type="sldNum" sz="quarter" idx="23"/>
          </p:nvPr>
        </p:nvSpPr>
        <p:spPr/>
        <p:txBody>
          <a:bodyPr/>
          <a:lstStyle/>
          <a:p>
            <a:fld id="{A84D3204-121B-6C42-BD92-029A73896B2D}" type="slidenum">
              <a:rPr lang="en-US" smtClean="0"/>
              <a:pPr/>
              <a:t>8</a:t>
            </a:fld>
            <a:endParaRPr lang="en-US" dirty="0"/>
          </a:p>
        </p:txBody>
      </p:sp>
      <p:sp>
        <p:nvSpPr>
          <p:cNvPr id="8" name="Rectangle 7">
            <a:extLst>
              <a:ext uri="{FF2B5EF4-FFF2-40B4-BE49-F238E27FC236}">
                <a16:creationId xmlns:a16="http://schemas.microsoft.com/office/drawing/2014/main" id="{5486B92E-6DC1-E11B-F512-4D8655476D85}"/>
              </a:ext>
            </a:extLst>
          </p:cNvPr>
          <p:cNvSpPr/>
          <p:nvPr/>
        </p:nvSpPr>
        <p:spPr>
          <a:xfrm>
            <a:off x="609600" y="3875314"/>
            <a:ext cx="914400" cy="16836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316720AD-E037-6090-B35E-3FF7DEA67C19}"/>
              </a:ext>
            </a:extLst>
          </p:cNvPr>
          <p:cNvPicPr>
            <a:picLocks noChangeAspect="1"/>
          </p:cNvPicPr>
          <p:nvPr/>
        </p:nvPicPr>
        <p:blipFill>
          <a:blip r:embed="rId2"/>
          <a:stretch>
            <a:fillRect/>
          </a:stretch>
        </p:blipFill>
        <p:spPr>
          <a:xfrm>
            <a:off x="758825" y="263996"/>
            <a:ext cx="12989917" cy="8573592"/>
          </a:xfrm>
          <a:prstGeom prst="rect">
            <a:avLst/>
          </a:prstGeom>
        </p:spPr>
      </p:pic>
      <p:sp>
        <p:nvSpPr>
          <p:cNvPr id="11" name="Rectangle: Rounded Corners 10">
            <a:extLst>
              <a:ext uri="{FF2B5EF4-FFF2-40B4-BE49-F238E27FC236}">
                <a16:creationId xmlns:a16="http://schemas.microsoft.com/office/drawing/2014/main" id="{431CE9C4-AA64-2778-4E12-73FD60441438}"/>
              </a:ext>
            </a:extLst>
          </p:cNvPr>
          <p:cNvSpPr/>
          <p:nvPr/>
        </p:nvSpPr>
        <p:spPr>
          <a:xfrm>
            <a:off x="758825" y="3875314"/>
            <a:ext cx="532946" cy="13081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8703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FA5240E-37D3-7A1B-8891-CF04C022D21F}"/>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450372F-F0D8-4765-D259-FC512C3E92C7}"/>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FC3249FF-6650-DF3F-CD31-563A786AABD7}"/>
              </a:ext>
            </a:extLst>
          </p:cNvPr>
          <p:cNvSpPr>
            <a:spLocks noGrp="1"/>
          </p:cNvSpPr>
          <p:nvPr>
            <p:ph type="sldNum" sz="quarter" idx="23"/>
          </p:nvPr>
        </p:nvSpPr>
        <p:spPr/>
        <p:txBody>
          <a:bodyPr/>
          <a:lstStyle/>
          <a:p>
            <a:fld id="{A84D3204-121B-6C42-BD92-029A73896B2D}" type="slidenum">
              <a:rPr lang="en-US" smtClean="0"/>
              <a:pPr/>
              <a:t>9</a:t>
            </a:fld>
            <a:endParaRPr lang="en-US" dirty="0"/>
          </a:p>
        </p:txBody>
      </p:sp>
      <p:pic>
        <p:nvPicPr>
          <p:cNvPr id="4" name="Picture 3">
            <a:extLst>
              <a:ext uri="{FF2B5EF4-FFF2-40B4-BE49-F238E27FC236}">
                <a16:creationId xmlns:a16="http://schemas.microsoft.com/office/drawing/2014/main" id="{5FF1C69D-8298-4678-7BB2-6E8A63C827A0}"/>
              </a:ext>
            </a:extLst>
          </p:cNvPr>
          <p:cNvPicPr>
            <a:picLocks noChangeAspect="1"/>
          </p:cNvPicPr>
          <p:nvPr/>
        </p:nvPicPr>
        <p:blipFill>
          <a:blip r:embed="rId2"/>
          <a:stretch>
            <a:fillRect/>
          </a:stretch>
        </p:blipFill>
        <p:spPr>
          <a:xfrm>
            <a:off x="2573384" y="1534159"/>
            <a:ext cx="10358846" cy="7323394"/>
          </a:xfrm>
          <a:prstGeom prst="rect">
            <a:avLst/>
          </a:prstGeom>
        </p:spPr>
      </p:pic>
    </p:spTree>
    <p:extLst>
      <p:ext uri="{BB962C8B-B14F-4D97-AF65-F5344CB8AC3E}">
        <p14:creationId xmlns:p14="http://schemas.microsoft.com/office/powerpoint/2010/main" val="343536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971885F-81DC-5434-9025-B3962E981B5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106218-F95B-1AF0-F6A3-94BA2FE4BA44}"/>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432953F6-8736-6FC9-F973-F2DE125096E5}"/>
              </a:ext>
            </a:extLst>
          </p:cNvPr>
          <p:cNvSpPr>
            <a:spLocks noGrp="1"/>
          </p:cNvSpPr>
          <p:nvPr>
            <p:ph type="sldNum" sz="quarter" idx="23"/>
          </p:nvPr>
        </p:nvSpPr>
        <p:spPr/>
        <p:txBody>
          <a:bodyPr/>
          <a:lstStyle/>
          <a:p>
            <a:fld id="{A84D3204-121B-6C42-BD92-029A73896B2D}" type="slidenum">
              <a:rPr lang="en-US" smtClean="0"/>
              <a:pPr/>
              <a:t>10</a:t>
            </a:fld>
            <a:endParaRPr lang="en-US" dirty="0"/>
          </a:p>
        </p:txBody>
      </p:sp>
      <p:pic>
        <p:nvPicPr>
          <p:cNvPr id="4" name="Picture 3">
            <a:extLst>
              <a:ext uri="{FF2B5EF4-FFF2-40B4-BE49-F238E27FC236}">
                <a16:creationId xmlns:a16="http://schemas.microsoft.com/office/drawing/2014/main" id="{62D36A69-7790-C806-D6AA-11E827D88DEA}"/>
              </a:ext>
            </a:extLst>
          </p:cNvPr>
          <p:cNvPicPr>
            <a:picLocks noChangeAspect="1"/>
          </p:cNvPicPr>
          <p:nvPr/>
        </p:nvPicPr>
        <p:blipFill>
          <a:blip r:embed="rId2"/>
          <a:stretch>
            <a:fillRect/>
          </a:stretch>
        </p:blipFill>
        <p:spPr>
          <a:xfrm>
            <a:off x="2612572" y="1458806"/>
            <a:ext cx="10345782" cy="7542881"/>
          </a:xfrm>
          <a:prstGeom prst="rect">
            <a:avLst/>
          </a:prstGeom>
        </p:spPr>
      </p:pic>
    </p:spTree>
    <p:extLst>
      <p:ext uri="{BB962C8B-B14F-4D97-AF65-F5344CB8AC3E}">
        <p14:creationId xmlns:p14="http://schemas.microsoft.com/office/powerpoint/2010/main" val="212711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19C04C12-4C61-9A14-CABF-101C39D2E9D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08917E-DE6B-2C1F-46B8-BEA126CE91B4}"/>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B00455C5-6DAE-74CB-EDD9-EB052265E5AB}"/>
              </a:ext>
            </a:extLst>
          </p:cNvPr>
          <p:cNvSpPr>
            <a:spLocks noGrp="1"/>
          </p:cNvSpPr>
          <p:nvPr>
            <p:ph type="sldNum" sz="quarter" idx="23"/>
          </p:nvPr>
        </p:nvSpPr>
        <p:spPr/>
        <p:txBody>
          <a:bodyPr/>
          <a:lstStyle/>
          <a:p>
            <a:fld id="{A84D3204-121B-6C42-BD92-029A73896B2D}" type="slidenum">
              <a:rPr lang="en-US" smtClean="0"/>
              <a:pPr/>
              <a:t>11</a:t>
            </a:fld>
            <a:endParaRPr lang="en-US" dirty="0"/>
          </a:p>
        </p:txBody>
      </p:sp>
      <p:pic>
        <p:nvPicPr>
          <p:cNvPr id="5" name="Picture 4" descr="6 68432 Ton-Stocks.JPG">
            <a:extLst>
              <a:ext uri="{FF2B5EF4-FFF2-40B4-BE49-F238E27FC236}">
                <a16:creationId xmlns:a16="http://schemas.microsoft.com/office/drawing/2014/main" id="{DBAB6CA5-7F46-98FD-5539-33EF20D1CF7D}"/>
              </a:ext>
            </a:extLst>
          </p:cNvPr>
          <p:cNvPicPr>
            <a:picLocks noChangeAspect="1"/>
          </p:cNvPicPr>
          <p:nvPr/>
        </p:nvPicPr>
        <p:blipFill>
          <a:blip r:embed="rId2" cstate="print"/>
          <a:stretch>
            <a:fillRect/>
          </a:stretch>
        </p:blipFill>
        <p:spPr>
          <a:xfrm>
            <a:off x="2638697" y="1561694"/>
            <a:ext cx="10567852" cy="7530259"/>
          </a:xfrm>
          <a:prstGeom prst="rect">
            <a:avLst/>
          </a:prstGeom>
        </p:spPr>
      </p:pic>
    </p:spTree>
    <p:extLst>
      <p:ext uri="{BB962C8B-B14F-4D97-AF65-F5344CB8AC3E}">
        <p14:creationId xmlns:p14="http://schemas.microsoft.com/office/powerpoint/2010/main" val="433431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F2753AD-C822-39B4-1569-FCDB46F101E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B24C26-248F-8CDF-81F1-1FAEC5320BFF}"/>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04202E62-ED62-2DAE-DCF7-62E65EF183D8}"/>
              </a:ext>
            </a:extLst>
          </p:cNvPr>
          <p:cNvSpPr>
            <a:spLocks noGrp="1"/>
          </p:cNvSpPr>
          <p:nvPr>
            <p:ph type="sldNum" sz="quarter" idx="23"/>
          </p:nvPr>
        </p:nvSpPr>
        <p:spPr/>
        <p:txBody>
          <a:bodyPr/>
          <a:lstStyle/>
          <a:p>
            <a:fld id="{A84D3204-121B-6C42-BD92-029A73896B2D}" type="slidenum">
              <a:rPr lang="en-US" smtClean="0"/>
              <a:pPr/>
              <a:t>12</a:t>
            </a:fld>
            <a:endParaRPr lang="en-US" dirty="0"/>
          </a:p>
        </p:txBody>
      </p:sp>
      <p:pic>
        <p:nvPicPr>
          <p:cNvPr id="4" name="Picture 3" descr="7 59615 S Stocks.JPG">
            <a:extLst>
              <a:ext uri="{FF2B5EF4-FFF2-40B4-BE49-F238E27FC236}">
                <a16:creationId xmlns:a16="http://schemas.microsoft.com/office/drawing/2014/main" id="{1C20F3CF-9A38-3A42-89F6-BFEB852B526A}"/>
              </a:ext>
            </a:extLst>
          </p:cNvPr>
          <p:cNvPicPr>
            <a:picLocks noChangeAspect="1"/>
          </p:cNvPicPr>
          <p:nvPr/>
        </p:nvPicPr>
        <p:blipFill>
          <a:blip r:embed="rId2" cstate="print"/>
          <a:stretch>
            <a:fillRect/>
          </a:stretch>
        </p:blipFill>
        <p:spPr>
          <a:xfrm>
            <a:off x="2638698" y="1528154"/>
            <a:ext cx="10411096" cy="7435006"/>
          </a:xfrm>
          <a:prstGeom prst="rect">
            <a:avLst/>
          </a:prstGeom>
        </p:spPr>
      </p:pic>
    </p:spTree>
    <p:extLst>
      <p:ext uri="{BB962C8B-B14F-4D97-AF65-F5344CB8AC3E}">
        <p14:creationId xmlns:p14="http://schemas.microsoft.com/office/powerpoint/2010/main" val="1338837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98573F3-4A7E-90B8-C816-022DA7FCD4C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BC46A1B-D8EE-6B8C-74B9-4EB33BD01605}"/>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DA261EC5-6900-42B0-35F1-405A14818F2C}"/>
              </a:ext>
            </a:extLst>
          </p:cNvPr>
          <p:cNvSpPr>
            <a:spLocks noGrp="1"/>
          </p:cNvSpPr>
          <p:nvPr>
            <p:ph type="sldNum" sz="quarter" idx="23"/>
          </p:nvPr>
        </p:nvSpPr>
        <p:spPr/>
        <p:txBody>
          <a:bodyPr/>
          <a:lstStyle/>
          <a:p>
            <a:fld id="{A84D3204-121B-6C42-BD92-029A73896B2D}" type="slidenum">
              <a:rPr lang="en-US" smtClean="0"/>
              <a:pPr/>
              <a:t>13</a:t>
            </a:fld>
            <a:endParaRPr lang="en-US" dirty="0"/>
          </a:p>
        </p:txBody>
      </p:sp>
      <p:pic>
        <p:nvPicPr>
          <p:cNvPr id="5" name="Picture 4">
            <a:extLst>
              <a:ext uri="{FF2B5EF4-FFF2-40B4-BE49-F238E27FC236}">
                <a16:creationId xmlns:a16="http://schemas.microsoft.com/office/drawing/2014/main" id="{4C23E432-3D0F-AC66-3055-7F88AE92DDE5}"/>
              </a:ext>
            </a:extLst>
          </p:cNvPr>
          <p:cNvPicPr>
            <a:picLocks noChangeAspect="1"/>
          </p:cNvPicPr>
          <p:nvPr/>
        </p:nvPicPr>
        <p:blipFill>
          <a:blip r:embed="rId2"/>
          <a:srcRect b="4902"/>
          <a:stretch>
            <a:fillRect/>
          </a:stretch>
        </p:blipFill>
        <p:spPr>
          <a:xfrm>
            <a:off x="2400645" y="1463040"/>
            <a:ext cx="10936531" cy="7546136"/>
          </a:xfrm>
          <a:prstGeom prst="rect">
            <a:avLst/>
          </a:prstGeom>
        </p:spPr>
      </p:pic>
    </p:spTree>
    <p:extLst>
      <p:ext uri="{BB962C8B-B14F-4D97-AF65-F5344CB8AC3E}">
        <p14:creationId xmlns:p14="http://schemas.microsoft.com/office/powerpoint/2010/main" val="25336319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C16BBC2-250E-9009-6C9A-2C6CD5BB1EF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B2D0695-A4F4-B2E1-0265-6ECC17DF97D6}"/>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380A5C16-3577-DE33-2A3E-2802C1B4AC87}"/>
              </a:ext>
            </a:extLst>
          </p:cNvPr>
          <p:cNvSpPr>
            <a:spLocks noGrp="1"/>
          </p:cNvSpPr>
          <p:nvPr>
            <p:ph type="sldNum" sz="quarter" idx="23"/>
          </p:nvPr>
        </p:nvSpPr>
        <p:spPr/>
        <p:txBody>
          <a:bodyPr/>
          <a:lstStyle/>
          <a:p>
            <a:fld id="{A84D3204-121B-6C42-BD92-029A73896B2D}" type="slidenum">
              <a:rPr lang="en-US" smtClean="0"/>
              <a:pPr/>
              <a:t>14</a:t>
            </a:fld>
            <a:endParaRPr lang="en-US" dirty="0"/>
          </a:p>
        </p:txBody>
      </p:sp>
      <p:pic>
        <p:nvPicPr>
          <p:cNvPr id="4" name="Picture 3">
            <a:extLst>
              <a:ext uri="{FF2B5EF4-FFF2-40B4-BE49-F238E27FC236}">
                <a16:creationId xmlns:a16="http://schemas.microsoft.com/office/drawing/2014/main" id="{2A602F71-BB6E-8DE0-5ADB-762CFE7487F7}"/>
              </a:ext>
            </a:extLst>
          </p:cNvPr>
          <p:cNvPicPr>
            <a:picLocks noChangeAspect="1"/>
          </p:cNvPicPr>
          <p:nvPr/>
        </p:nvPicPr>
        <p:blipFill>
          <a:blip r:embed="rId2"/>
          <a:stretch>
            <a:fillRect/>
          </a:stretch>
        </p:blipFill>
        <p:spPr>
          <a:xfrm>
            <a:off x="2790014" y="1614512"/>
            <a:ext cx="10364284" cy="7408459"/>
          </a:xfrm>
          <a:prstGeom prst="rect">
            <a:avLst/>
          </a:prstGeom>
        </p:spPr>
      </p:pic>
    </p:spTree>
    <p:extLst>
      <p:ext uri="{BB962C8B-B14F-4D97-AF65-F5344CB8AC3E}">
        <p14:creationId xmlns:p14="http://schemas.microsoft.com/office/powerpoint/2010/main" val="1588304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02D7CBF-D19A-2A0F-F6FE-595D6BB7963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2CC8CC-3996-6073-FFFB-1DC113DFAEBE}"/>
              </a:ext>
            </a:extLst>
          </p:cNvPr>
          <p:cNvSpPr>
            <a:spLocks noGrp="1"/>
          </p:cNvSpPr>
          <p:nvPr>
            <p:ph sz="quarter" idx="17"/>
          </p:nvPr>
        </p:nvSpPr>
        <p:spPr/>
        <p:txBody>
          <a:bodyPr lIns="91440" tIns="45720" rIns="91440" bIns="45720" anchor="b"/>
          <a:lstStyle/>
          <a:p>
            <a:r>
              <a:rPr lang="en-GB" dirty="0"/>
              <a:t>What sites are allocated near us?</a:t>
            </a:r>
          </a:p>
        </p:txBody>
      </p:sp>
      <p:sp>
        <p:nvSpPr>
          <p:cNvPr id="3" name="Slide Number Placeholder 2">
            <a:extLst>
              <a:ext uri="{FF2B5EF4-FFF2-40B4-BE49-F238E27FC236}">
                <a16:creationId xmlns:a16="http://schemas.microsoft.com/office/drawing/2014/main" id="{4C9DF05E-7ACC-C337-F416-916E648624A0}"/>
              </a:ext>
            </a:extLst>
          </p:cNvPr>
          <p:cNvSpPr>
            <a:spLocks noGrp="1"/>
          </p:cNvSpPr>
          <p:nvPr>
            <p:ph type="sldNum" sz="quarter" idx="23"/>
          </p:nvPr>
        </p:nvSpPr>
        <p:spPr/>
        <p:txBody>
          <a:bodyPr/>
          <a:lstStyle/>
          <a:p>
            <a:fld id="{A84D3204-121B-6C42-BD92-029A73896B2D}" type="slidenum">
              <a:rPr lang="en-US" smtClean="0"/>
              <a:pPr/>
              <a:t>15</a:t>
            </a:fld>
            <a:endParaRPr lang="en-US" dirty="0"/>
          </a:p>
        </p:txBody>
      </p:sp>
      <p:pic>
        <p:nvPicPr>
          <p:cNvPr id="5" name="Picture 4" descr="11 59745 Hilden Fm Rd.JPG">
            <a:extLst>
              <a:ext uri="{FF2B5EF4-FFF2-40B4-BE49-F238E27FC236}">
                <a16:creationId xmlns:a16="http://schemas.microsoft.com/office/drawing/2014/main" id="{E0B00F95-79DD-D279-B106-CBCC35FA3A17}"/>
              </a:ext>
            </a:extLst>
          </p:cNvPr>
          <p:cNvPicPr>
            <a:picLocks noChangeAspect="1"/>
          </p:cNvPicPr>
          <p:nvPr/>
        </p:nvPicPr>
        <p:blipFill>
          <a:blip r:embed="rId2" cstate="print"/>
          <a:srcRect b="4657"/>
          <a:stretch>
            <a:fillRect/>
          </a:stretch>
        </p:blipFill>
        <p:spPr>
          <a:xfrm>
            <a:off x="2791596" y="1614512"/>
            <a:ext cx="10676210" cy="7384383"/>
          </a:xfrm>
          <a:prstGeom prst="rect">
            <a:avLst/>
          </a:prstGeom>
        </p:spPr>
      </p:pic>
    </p:spTree>
    <p:extLst>
      <p:ext uri="{BB962C8B-B14F-4D97-AF65-F5344CB8AC3E}">
        <p14:creationId xmlns:p14="http://schemas.microsoft.com/office/powerpoint/2010/main" val="311856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A93DD86-A53F-E811-6106-F476372EA199}"/>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3DD5390-BD85-54FC-7CDA-7BC8D4F0B0AF}"/>
              </a:ext>
            </a:extLst>
          </p:cNvPr>
          <p:cNvSpPr>
            <a:spLocks noGrp="1"/>
          </p:cNvSpPr>
          <p:nvPr>
            <p:ph type="sldNum" sz="quarter" idx="23"/>
          </p:nvPr>
        </p:nvSpPr>
        <p:spPr/>
        <p:txBody>
          <a:bodyPr/>
          <a:lstStyle/>
          <a:p>
            <a:fld id="{A84D3204-121B-6C42-BD92-029A73896B2D}" type="slidenum">
              <a:rPr lang="en-US" smtClean="0"/>
              <a:pPr/>
              <a:t>16</a:t>
            </a:fld>
            <a:endParaRPr lang="en-US" dirty="0"/>
          </a:p>
        </p:txBody>
      </p:sp>
      <p:sp>
        <p:nvSpPr>
          <p:cNvPr id="8" name="Rectangle 7">
            <a:extLst>
              <a:ext uri="{FF2B5EF4-FFF2-40B4-BE49-F238E27FC236}">
                <a16:creationId xmlns:a16="http://schemas.microsoft.com/office/drawing/2014/main" id="{33995310-AFEC-EF3B-BB51-D57D9FD2F6D0}"/>
              </a:ext>
            </a:extLst>
          </p:cNvPr>
          <p:cNvSpPr/>
          <p:nvPr/>
        </p:nvSpPr>
        <p:spPr>
          <a:xfrm>
            <a:off x="609600" y="3875314"/>
            <a:ext cx="914400" cy="16836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39306209-EB66-5F50-40B9-7878F0597A0B}"/>
              </a:ext>
            </a:extLst>
          </p:cNvPr>
          <p:cNvSpPr/>
          <p:nvPr/>
        </p:nvSpPr>
        <p:spPr>
          <a:xfrm>
            <a:off x="758825" y="3875314"/>
            <a:ext cx="532946" cy="13081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6920F3CD-3EB7-EA40-D982-929F8B0DB5FD}"/>
              </a:ext>
            </a:extLst>
          </p:cNvPr>
          <p:cNvPicPr>
            <a:picLocks noChangeAspect="1"/>
          </p:cNvPicPr>
          <p:nvPr/>
        </p:nvPicPr>
        <p:blipFill>
          <a:blip r:embed="rId2"/>
          <a:srcRect t="6201"/>
          <a:stretch>
            <a:fillRect/>
          </a:stretch>
        </p:blipFill>
        <p:spPr>
          <a:xfrm>
            <a:off x="507999" y="283809"/>
            <a:ext cx="11692648" cy="8587344"/>
          </a:xfrm>
          <a:prstGeom prst="rect">
            <a:avLst/>
          </a:prstGeom>
        </p:spPr>
      </p:pic>
      <p:pic>
        <p:nvPicPr>
          <p:cNvPr id="6" name="Picture 5">
            <a:extLst>
              <a:ext uri="{FF2B5EF4-FFF2-40B4-BE49-F238E27FC236}">
                <a16:creationId xmlns:a16="http://schemas.microsoft.com/office/drawing/2014/main" id="{31190F6F-55E8-971C-13EE-8CAD8E4C4ABB}"/>
              </a:ext>
            </a:extLst>
          </p:cNvPr>
          <p:cNvPicPr>
            <a:picLocks noChangeAspect="1"/>
          </p:cNvPicPr>
          <p:nvPr/>
        </p:nvPicPr>
        <p:blipFill>
          <a:blip r:embed="rId3"/>
          <a:stretch>
            <a:fillRect/>
          </a:stretch>
        </p:blipFill>
        <p:spPr>
          <a:xfrm>
            <a:off x="12200647" y="427170"/>
            <a:ext cx="3749102" cy="8399324"/>
          </a:xfrm>
          <a:prstGeom prst="rect">
            <a:avLst/>
          </a:prstGeom>
        </p:spPr>
      </p:pic>
    </p:spTree>
    <p:extLst>
      <p:ext uri="{BB962C8B-B14F-4D97-AF65-F5344CB8AC3E}">
        <p14:creationId xmlns:p14="http://schemas.microsoft.com/office/powerpoint/2010/main" val="389805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B654E94-61CE-9AF9-693A-F1A5941410F7}"/>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29AE92C-F1B7-51C7-7E48-6F913545A36C}"/>
              </a:ext>
            </a:extLst>
          </p:cNvPr>
          <p:cNvSpPr>
            <a:spLocks noGrp="1"/>
          </p:cNvSpPr>
          <p:nvPr>
            <p:ph type="sldNum" sz="quarter" idx="23"/>
          </p:nvPr>
        </p:nvSpPr>
        <p:spPr/>
        <p:txBody>
          <a:bodyPr/>
          <a:lstStyle/>
          <a:p>
            <a:fld id="{A84D3204-121B-6C42-BD92-029A73896B2D}" type="slidenum">
              <a:rPr lang="en-US" smtClean="0"/>
              <a:pPr/>
              <a:t>17</a:t>
            </a:fld>
            <a:endParaRPr lang="en-US" dirty="0"/>
          </a:p>
        </p:txBody>
      </p:sp>
      <p:sp>
        <p:nvSpPr>
          <p:cNvPr id="8" name="Rectangle 7">
            <a:extLst>
              <a:ext uri="{FF2B5EF4-FFF2-40B4-BE49-F238E27FC236}">
                <a16:creationId xmlns:a16="http://schemas.microsoft.com/office/drawing/2014/main" id="{0B97812A-BB66-0685-283A-79ADE9C9EDB2}"/>
              </a:ext>
            </a:extLst>
          </p:cNvPr>
          <p:cNvSpPr/>
          <p:nvPr/>
        </p:nvSpPr>
        <p:spPr>
          <a:xfrm>
            <a:off x="609600" y="3875314"/>
            <a:ext cx="914400" cy="16836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86B9A257-4688-42CA-7DDF-73D92A153F7C}"/>
              </a:ext>
            </a:extLst>
          </p:cNvPr>
          <p:cNvSpPr/>
          <p:nvPr/>
        </p:nvSpPr>
        <p:spPr>
          <a:xfrm>
            <a:off x="758825" y="3875314"/>
            <a:ext cx="532946" cy="13081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a:extLst>
              <a:ext uri="{FF2B5EF4-FFF2-40B4-BE49-F238E27FC236}">
                <a16:creationId xmlns:a16="http://schemas.microsoft.com/office/drawing/2014/main" id="{C6ACFBF6-0CAC-E35D-56F2-58817D14BE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171" y="0"/>
            <a:ext cx="10454073" cy="9093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7452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46CBE-27A6-1375-B31A-C707DBB8F55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B847689-DE35-EC5F-CD35-27A14A00CD20}"/>
              </a:ext>
            </a:extLst>
          </p:cNvPr>
          <p:cNvSpPr>
            <a:spLocks noGrp="1"/>
          </p:cNvSpPr>
          <p:nvPr>
            <p:ph sz="quarter" idx="17"/>
          </p:nvPr>
        </p:nvSpPr>
        <p:spPr/>
        <p:txBody>
          <a:bodyPr/>
          <a:lstStyle/>
          <a:p>
            <a:r>
              <a:rPr lang="en-GB" dirty="0"/>
              <a:t>Who are the homes for and how will the Plan help local people find a home? </a:t>
            </a:r>
          </a:p>
        </p:txBody>
      </p:sp>
      <p:sp>
        <p:nvSpPr>
          <p:cNvPr id="3" name="Slide Number Placeholder 2">
            <a:extLst>
              <a:ext uri="{FF2B5EF4-FFF2-40B4-BE49-F238E27FC236}">
                <a16:creationId xmlns:a16="http://schemas.microsoft.com/office/drawing/2014/main" id="{E5AB6887-EF0E-13AE-D702-9164C5A5C1DF}"/>
              </a:ext>
            </a:extLst>
          </p:cNvPr>
          <p:cNvSpPr>
            <a:spLocks noGrp="1"/>
          </p:cNvSpPr>
          <p:nvPr>
            <p:ph type="sldNum" sz="quarter" idx="23"/>
          </p:nvPr>
        </p:nvSpPr>
        <p:spPr/>
        <p:txBody>
          <a:bodyPr/>
          <a:lstStyle/>
          <a:p>
            <a:fld id="{A84D3204-121B-6C42-BD92-029A73896B2D}" type="slidenum">
              <a:rPr lang="en-US" smtClean="0"/>
              <a:pPr/>
              <a:t>18</a:t>
            </a:fld>
            <a:endParaRPr lang="en-US" dirty="0"/>
          </a:p>
        </p:txBody>
      </p:sp>
      <p:sp>
        <p:nvSpPr>
          <p:cNvPr id="4" name="TextBox 3">
            <a:extLst>
              <a:ext uri="{FF2B5EF4-FFF2-40B4-BE49-F238E27FC236}">
                <a16:creationId xmlns:a16="http://schemas.microsoft.com/office/drawing/2014/main" id="{98705EFD-166C-D747-E926-59FB2EA2611F}"/>
              </a:ext>
            </a:extLst>
          </p:cNvPr>
          <p:cNvSpPr txBox="1"/>
          <p:nvPr/>
        </p:nvSpPr>
        <p:spPr>
          <a:xfrm>
            <a:off x="8660673" y="2299063"/>
            <a:ext cx="6662057" cy="5262979"/>
          </a:xfrm>
          <a:prstGeom prst="rect">
            <a:avLst/>
          </a:prstGeom>
          <a:noFill/>
        </p:spPr>
        <p:txBody>
          <a:bodyPr wrap="square" rtlCol="0">
            <a:spAutoFit/>
          </a:bodyPr>
          <a:lstStyle/>
          <a:p>
            <a:pPr marL="457200" indent="-457200">
              <a:buFont typeface="Wingdings" panose="05000000000000000000" pitchFamily="2" charset="2"/>
              <a:buChar char="§"/>
            </a:pPr>
            <a:r>
              <a:rPr lang="en-GB" sz="2800" dirty="0"/>
              <a:t>The Government’s housing figures take into consideration population growth from within and beyond the borough. </a:t>
            </a:r>
          </a:p>
          <a:p>
            <a:pPr marL="457200" indent="-457200">
              <a:buFont typeface="Wingdings" panose="05000000000000000000" pitchFamily="2" charset="2"/>
              <a:buChar char="§"/>
            </a:pPr>
            <a:r>
              <a:rPr lang="en-GB" sz="2800" dirty="0"/>
              <a:t>The Council already has a </a:t>
            </a:r>
            <a:r>
              <a:rPr lang="en-GB" sz="2800" b="1" dirty="0"/>
              <a:t>Local Lettings Plan Policy</a:t>
            </a:r>
            <a:r>
              <a:rPr lang="en-GB" sz="2800" dirty="0"/>
              <a:t>, which is applied to all new developments. </a:t>
            </a:r>
          </a:p>
          <a:p>
            <a:pPr marL="457200" indent="-457200">
              <a:buFont typeface="Wingdings" panose="05000000000000000000" pitchFamily="2" charset="2"/>
              <a:buChar char="§"/>
            </a:pPr>
            <a:r>
              <a:rPr lang="en-GB" sz="2800" dirty="0"/>
              <a:t>The Plan proposes that 40% of houses (increasing to 50% on Green Belt sites) should be ‘affordable’. </a:t>
            </a:r>
          </a:p>
          <a:p>
            <a:pPr marL="457200" indent="-457200">
              <a:buFont typeface="Wingdings" panose="05000000000000000000" pitchFamily="2" charset="2"/>
              <a:buChar char="§"/>
            </a:pPr>
            <a:r>
              <a:rPr lang="en-GB" sz="2800" dirty="0"/>
              <a:t>This percentage is then proposed to be split into 50% social rent, 30% affordable rent and 20% affordable ownership.</a:t>
            </a:r>
          </a:p>
        </p:txBody>
      </p:sp>
      <p:pic>
        <p:nvPicPr>
          <p:cNvPr id="8" name="Picture 7">
            <a:extLst>
              <a:ext uri="{FF2B5EF4-FFF2-40B4-BE49-F238E27FC236}">
                <a16:creationId xmlns:a16="http://schemas.microsoft.com/office/drawing/2014/main" id="{9D4E072D-1BDD-3740-C7B2-31F8629A7806}"/>
              </a:ext>
            </a:extLst>
          </p:cNvPr>
          <p:cNvPicPr>
            <a:picLocks noChangeAspect="1"/>
          </p:cNvPicPr>
          <p:nvPr/>
        </p:nvPicPr>
        <p:blipFill>
          <a:blip r:embed="rId2"/>
          <a:stretch>
            <a:fillRect/>
          </a:stretch>
        </p:blipFill>
        <p:spPr>
          <a:xfrm>
            <a:off x="1681911" y="2803912"/>
            <a:ext cx="6320780" cy="4217307"/>
          </a:xfrm>
          <a:prstGeom prst="rect">
            <a:avLst/>
          </a:prstGeom>
        </p:spPr>
      </p:pic>
    </p:spTree>
    <p:extLst>
      <p:ext uri="{BB962C8B-B14F-4D97-AF65-F5344CB8AC3E}">
        <p14:creationId xmlns:p14="http://schemas.microsoft.com/office/powerpoint/2010/main" val="3574192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8283D-6389-6E2A-C085-F05DEFAA713D}"/>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E5143B8-36BD-38D1-E22D-D4566D93DB43}"/>
              </a:ext>
            </a:extLst>
          </p:cNvPr>
          <p:cNvSpPr>
            <a:spLocks noGrp="1"/>
          </p:cNvSpPr>
          <p:nvPr>
            <p:ph sz="quarter" idx="17"/>
          </p:nvPr>
        </p:nvSpPr>
        <p:spPr/>
        <p:txBody>
          <a:bodyPr/>
          <a:lstStyle/>
          <a:p>
            <a:r>
              <a:rPr lang="en-GB" dirty="0"/>
              <a:t>How can the Plan ensure services are delivered as well as houses? </a:t>
            </a:r>
          </a:p>
        </p:txBody>
      </p:sp>
      <p:sp>
        <p:nvSpPr>
          <p:cNvPr id="3" name="Slide Number Placeholder 2">
            <a:extLst>
              <a:ext uri="{FF2B5EF4-FFF2-40B4-BE49-F238E27FC236}">
                <a16:creationId xmlns:a16="http://schemas.microsoft.com/office/drawing/2014/main" id="{BD9FE6D0-1227-58DB-39AE-E569AAE5AAB4}"/>
              </a:ext>
            </a:extLst>
          </p:cNvPr>
          <p:cNvSpPr>
            <a:spLocks noGrp="1"/>
          </p:cNvSpPr>
          <p:nvPr>
            <p:ph type="sldNum" sz="quarter" idx="23"/>
          </p:nvPr>
        </p:nvSpPr>
        <p:spPr/>
        <p:txBody>
          <a:bodyPr/>
          <a:lstStyle/>
          <a:p>
            <a:fld id="{A84D3204-121B-6C42-BD92-029A73896B2D}" type="slidenum">
              <a:rPr lang="en-US" smtClean="0"/>
              <a:pPr/>
              <a:t>19</a:t>
            </a:fld>
            <a:endParaRPr lang="en-US" dirty="0"/>
          </a:p>
        </p:txBody>
      </p:sp>
      <p:pic>
        <p:nvPicPr>
          <p:cNvPr id="7" name="Picture 6">
            <a:extLst>
              <a:ext uri="{FF2B5EF4-FFF2-40B4-BE49-F238E27FC236}">
                <a16:creationId xmlns:a16="http://schemas.microsoft.com/office/drawing/2014/main" id="{47C05E3D-1767-1086-C9E3-2443E180DBB8}"/>
              </a:ext>
            </a:extLst>
          </p:cNvPr>
          <p:cNvPicPr>
            <a:picLocks noChangeAspect="1"/>
          </p:cNvPicPr>
          <p:nvPr/>
        </p:nvPicPr>
        <p:blipFill>
          <a:blip r:embed="rId2"/>
          <a:stretch>
            <a:fillRect/>
          </a:stretch>
        </p:blipFill>
        <p:spPr>
          <a:xfrm>
            <a:off x="8699863" y="2154693"/>
            <a:ext cx="6798900" cy="5591709"/>
          </a:xfrm>
          <a:prstGeom prst="rect">
            <a:avLst/>
          </a:prstGeom>
        </p:spPr>
      </p:pic>
      <p:sp>
        <p:nvSpPr>
          <p:cNvPr id="8" name="TextBox 7">
            <a:extLst>
              <a:ext uri="{FF2B5EF4-FFF2-40B4-BE49-F238E27FC236}">
                <a16:creationId xmlns:a16="http://schemas.microsoft.com/office/drawing/2014/main" id="{F7553BE6-94D7-F4C6-33D5-52C81A7A6919}"/>
              </a:ext>
            </a:extLst>
          </p:cNvPr>
          <p:cNvSpPr txBox="1"/>
          <p:nvPr/>
        </p:nvSpPr>
        <p:spPr>
          <a:xfrm>
            <a:off x="879435" y="2154693"/>
            <a:ext cx="7519982" cy="4832092"/>
          </a:xfrm>
          <a:prstGeom prst="rect">
            <a:avLst/>
          </a:prstGeom>
          <a:noFill/>
        </p:spPr>
        <p:txBody>
          <a:bodyPr wrap="square" rtlCol="0">
            <a:spAutoFit/>
          </a:bodyPr>
          <a:lstStyle/>
          <a:p>
            <a:pPr marL="342900" indent="-342900">
              <a:buFont typeface="Wingdings" panose="05000000000000000000" pitchFamily="2" charset="2"/>
              <a:buChar char="§"/>
            </a:pPr>
            <a:r>
              <a:rPr lang="en-GB" sz="2800" dirty="0"/>
              <a:t>Infrastructure Delivery Plan (IDP) is a key document – it looks at all existing and potentially required infrastructure and services. </a:t>
            </a:r>
          </a:p>
          <a:p>
            <a:pPr marL="342900" indent="-342900">
              <a:buFont typeface="Wingdings" panose="05000000000000000000" pitchFamily="2" charset="2"/>
              <a:buChar char="§"/>
            </a:pPr>
            <a:r>
              <a:rPr lang="en-GB" sz="2800" dirty="0"/>
              <a:t>The IDP looks at cost and delivery</a:t>
            </a:r>
          </a:p>
          <a:p>
            <a:pPr marL="342900" indent="-342900">
              <a:buFont typeface="Wingdings" panose="05000000000000000000" pitchFamily="2" charset="2"/>
              <a:buChar char="§"/>
            </a:pPr>
            <a:r>
              <a:rPr lang="en-GB" sz="2800" dirty="0"/>
              <a:t>This will look at what the Council can secure to fund infrastructure. </a:t>
            </a:r>
          </a:p>
          <a:p>
            <a:pPr marL="342900" indent="-342900">
              <a:buFont typeface="Wingdings" panose="05000000000000000000" pitchFamily="2" charset="2"/>
              <a:buChar char="§"/>
            </a:pPr>
            <a:r>
              <a:rPr lang="en-GB" sz="2800" dirty="0"/>
              <a:t>There may be site specific infrastructure, such as roads, that will need to be delivered at or before a certain point of development – these will be detailed in site specific policies that are developed for Regulation 19. </a:t>
            </a:r>
          </a:p>
        </p:txBody>
      </p:sp>
    </p:spTree>
    <p:extLst>
      <p:ext uri="{BB962C8B-B14F-4D97-AF65-F5344CB8AC3E}">
        <p14:creationId xmlns:p14="http://schemas.microsoft.com/office/powerpoint/2010/main" val="3680530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883127-3B82-4ECB-819A-BA9C6F60F435}"/>
              </a:ext>
            </a:extLst>
          </p:cNvPr>
          <p:cNvSpPr>
            <a:spLocks noGrp="1"/>
          </p:cNvSpPr>
          <p:nvPr>
            <p:ph sz="quarter" idx="17"/>
          </p:nvPr>
        </p:nvSpPr>
        <p:spPr/>
        <p:txBody>
          <a:bodyPr/>
          <a:lstStyle/>
          <a:p>
            <a:r>
              <a:rPr lang="en-GB" dirty="0"/>
              <a:t>What is the point of the consultation and how do I make my views known?  </a:t>
            </a:r>
          </a:p>
        </p:txBody>
      </p:sp>
      <p:sp>
        <p:nvSpPr>
          <p:cNvPr id="3" name="Slide Number Placeholder 2">
            <a:extLst>
              <a:ext uri="{FF2B5EF4-FFF2-40B4-BE49-F238E27FC236}">
                <a16:creationId xmlns:a16="http://schemas.microsoft.com/office/drawing/2014/main" id="{2D9B0471-4062-4EDF-9F94-E556CF52D51C}"/>
              </a:ext>
            </a:extLst>
          </p:cNvPr>
          <p:cNvSpPr>
            <a:spLocks noGrp="1"/>
          </p:cNvSpPr>
          <p:nvPr>
            <p:ph type="sldNum" sz="quarter" idx="23"/>
          </p:nvPr>
        </p:nvSpPr>
        <p:spPr/>
        <p:txBody>
          <a:bodyPr/>
          <a:lstStyle/>
          <a:p>
            <a:fld id="{A84D3204-121B-6C42-BD92-029A73896B2D}" type="slidenum">
              <a:rPr lang="en-US" smtClean="0"/>
              <a:pPr/>
              <a:t>20</a:t>
            </a:fld>
            <a:endParaRPr lang="en-US" dirty="0"/>
          </a:p>
        </p:txBody>
      </p:sp>
      <p:sp>
        <p:nvSpPr>
          <p:cNvPr id="4" name="TextBox 3">
            <a:extLst>
              <a:ext uri="{FF2B5EF4-FFF2-40B4-BE49-F238E27FC236}">
                <a16:creationId xmlns:a16="http://schemas.microsoft.com/office/drawing/2014/main" id="{89BEC018-618D-768D-1455-D69FF8FF38C9}"/>
              </a:ext>
            </a:extLst>
          </p:cNvPr>
          <p:cNvSpPr txBox="1"/>
          <p:nvPr/>
        </p:nvSpPr>
        <p:spPr>
          <a:xfrm>
            <a:off x="879435" y="2065632"/>
            <a:ext cx="11190442" cy="5693866"/>
          </a:xfrm>
          <a:prstGeom prst="rect">
            <a:avLst/>
          </a:prstGeom>
          <a:noFill/>
        </p:spPr>
        <p:txBody>
          <a:bodyPr wrap="square" lIns="91440" tIns="45720" rIns="91440" bIns="45720" rtlCol="0" anchor="t">
            <a:spAutoFit/>
          </a:bodyPr>
          <a:lstStyle/>
          <a:p>
            <a:pPr marL="342900" indent="-342900">
              <a:buFont typeface="Wingdings" panose="05000000000000000000" pitchFamily="2" charset="2"/>
              <a:buChar char="§"/>
            </a:pPr>
            <a:r>
              <a:rPr lang="en-GB" sz="2800" dirty="0"/>
              <a:t>The Council is </a:t>
            </a:r>
            <a:r>
              <a:rPr lang="en-GB" sz="2800" b="1" dirty="0"/>
              <a:t>legally required </a:t>
            </a:r>
            <a:r>
              <a:rPr lang="en-GB" sz="2800" dirty="0"/>
              <a:t>to consult on the Regulation 18 Plan</a:t>
            </a:r>
            <a:endParaRPr lang="en-GB" sz="2800" dirty="0">
              <a:ea typeface="Calibri"/>
              <a:cs typeface="Calibri"/>
            </a:endParaRPr>
          </a:p>
          <a:p>
            <a:pPr marL="342900" indent="-342900">
              <a:buFont typeface="Wingdings" panose="05000000000000000000" pitchFamily="2" charset="2"/>
              <a:buChar char="§"/>
            </a:pPr>
            <a:r>
              <a:rPr lang="en-GB" sz="2800" dirty="0"/>
              <a:t>There is an opportunity between Regulation 18 and the Regulation 19 Plan to revise the proposals and the allocated sites – responding to the Regulation 18 consultation is </a:t>
            </a:r>
            <a:r>
              <a:rPr lang="en-GB" sz="2800" b="1" dirty="0"/>
              <a:t>the key opportunity to have your say</a:t>
            </a:r>
            <a:r>
              <a:rPr lang="en-GB" sz="2800" dirty="0"/>
              <a:t>. </a:t>
            </a:r>
          </a:p>
          <a:p>
            <a:pPr marL="342900" indent="-342900">
              <a:buFont typeface="Wingdings" panose="05000000000000000000" pitchFamily="2" charset="2"/>
              <a:buChar char="§"/>
            </a:pPr>
            <a:r>
              <a:rPr lang="en-GB" sz="2800" dirty="0"/>
              <a:t>The point of the consultation is to understand key Planning issues that may impact on sites – </a:t>
            </a:r>
          </a:p>
          <a:p>
            <a:pPr marL="342900" indent="-342900">
              <a:buFont typeface="Wingdings" panose="05000000000000000000" pitchFamily="2" charset="2"/>
              <a:buChar char="§"/>
            </a:pPr>
            <a:r>
              <a:rPr lang="en-GB" sz="2800" dirty="0"/>
              <a:t>Volume of negative responses are not something that will ‘move the needle’ on a Local Plan process, in the same way as in a planning application. </a:t>
            </a:r>
            <a:endParaRPr lang="en-GB" sz="2800" dirty="0">
              <a:ea typeface="Calibri"/>
              <a:cs typeface="Calibri"/>
            </a:endParaRPr>
          </a:p>
          <a:p>
            <a:pPr marL="342900" indent="-342900">
              <a:buFont typeface="Wingdings" panose="05000000000000000000" pitchFamily="2" charset="2"/>
              <a:buChar char="§"/>
            </a:pPr>
            <a:r>
              <a:rPr lang="en-GB" sz="2800" dirty="0"/>
              <a:t>Some of those key issues to focus responses on might be </a:t>
            </a:r>
            <a:r>
              <a:rPr lang="en-GB" sz="2800" b="1" dirty="0"/>
              <a:t>highways, flooding, landscape, heritage</a:t>
            </a:r>
          </a:p>
          <a:p>
            <a:pPr marL="342900" indent="-342900">
              <a:buFont typeface="Wingdings" panose="05000000000000000000" pitchFamily="2" charset="2"/>
              <a:buChar char="§"/>
            </a:pPr>
            <a:r>
              <a:rPr lang="en-GB" sz="2800" dirty="0"/>
              <a:t>The Council is asking for as many responses as possible to be submitted via Commonplace</a:t>
            </a:r>
          </a:p>
        </p:txBody>
      </p:sp>
      <p:pic>
        <p:nvPicPr>
          <p:cNvPr id="1026" name="Picture 2">
            <a:extLst>
              <a:ext uri="{FF2B5EF4-FFF2-40B4-BE49-F238E27FC236}">
                <a16:creationId xmlns:a16="http://schemas.microsoft.com/office/drawing/2014/main" id="{9964EA2E-B23E-9E28-1642-09F956CBE2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421042" y="2429692"/>
            <a:ext cx="4836545" cy="4836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799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0C303-C088-324D-BCD0-C850841D727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1C0484C-C61D-FA8C-3C7A-345E25086E41}"/>
              </a:ext>
            </a:extLst>
          </p:cNvPr>
          <p:cNvSpPr>
            <a:spLocks noGrp="1"/>
          </p:cNvSpPr>
          <p:nvPr>
            <p:ph sz="quarter" idx="17"/>
          </p:nvPr>
        </p:nvSpPr>
        <p:spPr/>
        <p:txBody>
          <a:bodyPr/>
          <a:lstStyle/>
          <a:p>
            <a:r>
              <a:rPr lang="en-GB" dirty="0"/>
              <a:t>What will happen after the Regulation 18 consultation? </a:t>
            </a:r>
          </a:p>
        </p:txBody>
      </p:sp>
      <p:sp>
        <p:nvSpPr>
          <p:cNvPr id="3" name="Slide Number Placeholder 2">
            <a:extLst>
              <a:ext uri="{FF2B5EF4-FFF2-40B4-BE49-F238E27FC236}">
                <a16:creationId xmlns:a16="http://schemas.microsoft.com/office/drawing/2014/main" id="{0756F5BC-3CA6-81E0-06AC-791DB8DCA3E2}"/>
              </a:ext>
            </a:extLst>
          </p:cNvPr>
          <p:cNvSpPr>
            <a:spLocks noGrp="1"/>
          </p:cNvSpPr>
          <p:nvPr>
            <p:ph type="sldNum" sz="quarter" idx="23"/>
          </p:nvPr>
        </p:nvSpPr>
        <p:spPr/>
        <p:txBody>
          <a:bodyPr/>
          <a:lstStyle/>
          <a:p>
            <a:fld id="{A84D3204-121B-6C42-BD92-029A73896B2D}" type="slidenum">
              <a:rPr lang="en-US" smtClean="0"/>
              <a:pPr/>
              <a:t>21</a:t>
            </a:fld>
            <a:endParaRPr lang="en-US" dirty="0"/>
          </a:p>
        </p:txBody>
      </p:sp>
      <p:sp>
        <p:nvSpPr>
          <p:cNvPr id="4" name="TextBox 3">
            <a:extLst>
              <a:ext uri="{FF2B5EF4-FFF2-40B4-BE49-F238E27FC236}">
                <a16:creationId xmlns:a16="http://schemas.microsoft.com/office/drawing/2014/main" id="{258EF76E-3F37-9C2C-DD02-28FE019668A0}"/>
              </a:ext>
            </a:extLst>
          </p:cNvPr>
          <p:cNvSpPr txBox="1"/>
          <p:nvPr/>
        </p:nvSpPr>
        <p:spPr>
          <a:xfrm>
            <a:off x="320901" y="1934160"/>
            <a:ext cx="15785601" cy="5983176"/>
          </a:xfrm>
          <a:prstGeom prst="rect">
            <a:avLst/>
          </a:prstGeom>
          <a:noFill/>
        </p:spPr>
        <p:txBody>
          <a:bodyPr wrap="square" lIns="91440" tIns="45720" rIns="91440" bIns="45720" rtlCol="0" anchor="t">
            <a:spAutoFit/>
          </a:bodyPr>
          <a:lstStyle/>
          <a:p>
            <a:pPr marL="342900" indent="-342900">
              <a:lnSpc>
                <a:spcPct val="115000"/>
              </a:lnSpc>
              <a:buFont typeface="Symbol" panose="05050102010706020507" pitchFamily="18" charset="2"/>
              <a:buChar char=""/>
            </a:pPr>
            <a:r>
              <a:rPr lang="en-GB" sz="2600" dirty="0"/>
              <a:t>Reviewing all of the consultation responses – using technology to assist but this is still a huge exercise</a:t>
            </a:r>
            <a:endParaRPr lang="en-GB" sz="2600" dirty="0">
              <a:ea typeface="Calibri"/>
              <a:cs typeface="Calibri"/>
            </a:endParaRPr>
          </a:p>
          <a:p>
            <a:pPr marL="342900" lvl="0" indent="-342900">
              <a:lnSpc>
                <a:spcPct val="115000"/>
              </a:lnSpc>
              <a:buFont typeface="Symbol" panose="05050102010706020507" pitchFamily="18" charset="2"/>
              <a:buChar char=""/>
            </a:pPr>
            <a:r>
              <a:rPr lang="en-GB" sz="2600" b="1" kern="100" dirty="0">
                <a:ea typeface="Aptos" panose="020B0004020202020204" pitchFamily="34" charset="0"/>
                <a:cs typeface="Times New Roman"/>
              </a:rPr>
              <a:t>Assessing any new sites </a:t>
            </a:r>
            <a:r>
              <a:rPr lang="en-GB" sz="2600" kern="100" dirty="0">
                <a:ea typeface="Aptos" panose="020B0004020202020204" pitchFamily="34" charset="0"/>
                <a:cs typeface="Times New Roman"/>
              </a:rPr>
              <a:t>that are submitted and obtaining the relevant evidence to understand their suitability</a:t>
            </a:r>
          </a:p>
          <a:p>
            <a:pPr marL="342900" lvl="0" indent="-342900">
              <a:lnSpc>
                <a:spcPct val="115000"/>
              </a:lnSpc>
              <a:buFont typeface="Symbol" panose="05050102010706020507" pitchFamily="18" charset="2"/>
              <a:buChar char=""/>
            </a:pPr>
            <a:r>
              <a:rPr lang="en-GB" sz="2600" kern="100" dirty="0">
                <a:ea typeface="Aptos" panose="020B0004020202020204" pitchFamily="34" charset="0"/>
                <a:cs typeface="Times New Roman"/>
              </a:rPr>
              <a:t>Updating our knowledge on proposed allocations where more information is available such as services, how the site will be delivered, viability and highways work. </a:t>
            </a:r>
          </a:p>
          <a:p>
            <a:pPr marL="342900" indent="-342900">
              <a:lnSpc>
                <a:spcPct val="115000"/>
              </a:lnSpc>
              <a:buFont typeface="Symbol" panose="05050102010706020507" pitchFamily="18" charset="2"/>
              <a:buChar char=""/>
            </a:pPr>
            <a:r>
              <a:rPr lang="en-GB" sz="2600" kern="100" dirty="0">
                <a:ea typeface="Aptos" panose="020B0004020202020204" pitchFamily="34" charset="0"/>
                <a:cs typeface="Times New Roman"/>
              </a:rPr>
              <a:t>Work to </a:t>
            </a:r>
            <a:r>
              <a:rPr lang="en-GB" sz="2600" b="1" kern="100" dirty="0">
                <a:ea typeface="Aptos" panose="020B0004020202020204" pitchFamily="34" charset="0"/>
                <a:cs typeface="Times New Roman"/>
              </a:rPr>
              <a:t>understand the deliverability of large strategic sites </a:t>
            </a:r>
            <a:r>
              <a:rPr lang="en-GB" sz="2600" kern="100" dirty="0">
                <a:ea typeface="Aptos" panose="020B0004020202020204" pitchFamily="34" charset="0"/>
                <a:cs typeface="Times New Roman"/>
              </a:rPr>
              <a:t>and when these could start. </a:t>
            </a:r>
          </a:p>
          <a:p>
            <a:pPr marL="342900" lvl="0" indent="-342900">
              <a:lnSpc>
                <a:spcPct val="115000"/>
              </a:lnSpc>
              <a:buFont typeface="Symbol" panose="05050102010706020507" pitchFamily="18" charset="2"/>
              <a:buChar char=""/>
            </a:pPr>
            <a:r>
              <a:rPr lang="en-GB" sz="2600" b="1" kern="100" dirty="0">
                <a:ea typeface="Aptos" panose="020B0004020202020204" pitchFamily="34" charset="0"/>
                <a:cs typeface="Times New Roman"/>
              </a:rPr>
              <a:t>Further testing could result in sites becoming unsuitable, reduce site capacity or site deliverability </a:t>
            </a:r>
            <a:r>
              <a:rPr lang="en-GB" sz="2600" kern="100" dirty="0">
                <a:ea typeface="Aptos" panose="020B0004020202020204" pitchFamily="34" charset="0"/>
                <a:cs typeface="Times New Roman"/>
              </a:rPr>
              <a:t>in the plan period i.e. reduce numbers overall or if new sites are submitted then it may mean that we do not need to release certain sites.</a:t>
            </a:r>
          </a:p>
          <a:p>
            <a:pPr marL="342900" lvl="0" indent="-342900">
              <a:lnSpc>
                <a:spcPct val="115000"/>
              </a:lnSpc>
              <a:buFont typeface="Symbol" panose="05050102010706020507" pitchFamily="18" charset="2"/>
              <a:buChar char=""/>
            </a:pPr>
            <a:r>
              <a:rPr lang="en-GB" sz="2600" kern="100" dirty="0">
                <a:ea typeface="Aptos" panose="020B0004020202020204" pitchFamily="34" charset="0"/>
                <a:cs typeface="Times New Roman" panose="02020603050405020304" pitchFamily="18" charset="0"/>
              </a:rPr>
              <a:t>If a site is not included in the local plan, then </a:t>
            </a:r>
            <a:r>
              <a:rPr lang="en-GB" sz="2600" b="1" kern="100" dirty="0">
                <a:ea typeface="Aptos" panose="020B0004020202020204" pitchFamily="34" charset="0"/>
                <a:cs typeface="Times New Roman" panose="02020603050405020304" pitchFamily="18" charset="0"/>
              </a:rPr>
              <a:t>we will need to defend that position </a:t>
            </a:r>
            <a:r>
              <a:rPr lang="en-GB" sz="2600" kern="100" dirty="0">
                <a:ea typeface="Aptos" panose="020B0004020202020204" pitchFamily="34" charset="0"/>
                <a:cs typeface="Times New Roman" panose="02020603050405020304" pitchFamily="18" charset="0"/>
              </a:rPr>
              <a:t>with robust evidence at examination</a:t>
            </a:r>
          </a:p>
          <a:p>
            <a:pPr marL="342900" lvl="0" indent="-342900">
              <a:lnSpc>
                <a:spcPct val="115000"/>
              </a:lnSpc>
              <a:buFont typeface="Symbol" panose="05050102010706020507" pitchFamily="18" charset="2"/>
              <a:buChar char=""/>
            </a:pPr>
            <a:r>
              <a:rPr lang="en-GB" sz="2600" kern="100" dirty="0">
                <a:ea typeface="Aptos" panose="020B0004020202020204" pitchFamily="34" charset="0"/>
                <a:cs typeface="Times New Roman"/>
              </a:rPr>
              <a:t>If a site is included, we will need to demonstrate why it is a better site than other sites that we have excluded. </a:t>
            </a:r>
          </a:p>
          <a:p>
            <a:pPr marL="342900" lvl="0" indent="-342900">
              <a:lnSpc>
                <a:spcPct val="115000"/>
              </a:lnSpc>
              <a:buFont typeface="Symbol" panose="05050102010706020507" pitchFamily="18" charset="2"/>
              <a:buChar char=""/>
            </a:pPr>
            <a:r>
              <a:rPr lang="en-GB" sz="2600" b="1" kern="100" dirty="0">
                <a:ea typeface="Aptos" panose="020B0004020202020204" pitchFamily="34" charset="0"/>
                <a:cs typeface="Times New Roman"/>
              </a:rPr>
              <a:t>We can only achieve this through more testing and additional evidence being gathered </a:t>
            </a:r>
          </a:p>
          <a:p>
            <a:endParaRPr lang="en-GB" dirty="0"/>
          </a:p>
        </p:txBody>
      </p:sp>
    </p:spTree>
    <p:extLst>
      <p:ext uri="{BB962C8B-B14F-4D97-AF65-F5344CB8AC3E}">
        <p14:creationId xmlns:p14="http://schemas.microsoft.com/office/powerpoint/2010/main" val="3111864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8FC8B-95FA-27CE-9C08-B924414C866D}"/>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E31CE7-C2E7-7DEF-4454-BDA387B7FDD6}"/>
              </a:ext>
            </a:extLst>
          </p:cNvPr>
          <p:cNvSpPr>
            <a:spLocks noGrp="1"/>
          </p:cNvSpPr>
          <p:nvPr>
            <p:ph sz="quarter" idx="17"/>
          </p:nvPr>
        </p:nvSpPr>
        <p:spPr/>
        <p:txBody>
          <a:bodyPr/>
          <a:lstStyle/>
          <a:p>
            <a:r>
              <a:rPr lang="en-GB" dirty="0"/>
              <a:t>What is the timetable for the Local Plan? </a:t>
            </a:r>
          </a:p>
        </p:txBody>
      </p:sp>
      <p:sp>
        <p:nvSpPr>
          <p:cNvPr id="3" name="Slide Number Placeholder 2">
            <a:extLst>
              <a:ext uri="{FF2B5EF4-FFF2-40B4-BE49-F238E27FC236}">
                <a16:creationId xmlns:a16="http://schemas.microsoft.com/office/drawing/2014/main" id="{212308F2-6F1A-AADA-60B3-C35FCC92537E}"/>
              </a:ext>
            </a:extLst>
          </p:cNvPr>
          <p:cNvSpPr>
            <a:spLocks noGrp="1"/>
          </p:cNvSpPr>
          <p:nvPr>
            <p:ph type="sldNum" sz="quarter" idx="23"/>
          </p:nvPr>
        </p:nvSpPr>
        <p:spPr/>
        <p:txBody>
          <a:bodyPr/>
          <a:lstStyle/>
          <a:p>
            <a:fld id="{A84D3204-121B-6C42-BD92-029A73896B2D}" type="slidenum">
              <a:rPr lang="en-US" smtClean="0"/>
              <a:pPr/>
              <a:t>22</a:t>
            </a:fld>
            <a:endParaRPr lang="en-US" dirty="0"/>
          </a:p>
        </p:txBody>
      </p:sp>
      <p:sp>
        <p:nvSpPr>
          <p:cNvPr id="4" name="TextBox 3">
            <a:extLst>
              <a:ext uri="{FF2B5EF4-FFF2-40B4-BE49-F238E27FC236}">
                <a16:creationId xmlns:a16="http://schemas.microsoft.com/office/drawing/2014/main" id="{96CAA8E3-F68C-F4F1-409D-E01EB3A5AEE2}"/>
              </a:ext>
            </a:extLst>
          </p:cNvPr>
          <p:cNvSpPr txBox="1"/>
          <p:nvPr/>
        </p:nvSpPr>
        <p:spPr>
          <a:xfrm>
            <a:off x="1095289" y="2155371"/>
            <a:ext cx="12712151" cy="6001643"/>
          </a:xfrm>
          <a:prstGeom prst="rect">
            <a:avLst/>
          </a:prstGeom>
          <a:noFill/>
        </p:spPr>
        <p:txBody>
          <a:bodyPr wrap="square" rtlCol="0">
            <a:spAutoFit/>
          </a:bodyPr>
          <a:lstStyle/>
          <a:p>
            <a:r>
              <a:rPr lang="en-GB" sz="3600" dirty="0">
                <a:solidFill>
                  <a:srgbClr val="008348"/>
                </a:solidFill>
              </a:rPr>
              <a:t>10 November 2025 to 2 January 2026 </a:t>
            </a:r>
            <a:r>
              <a:rPr lang="en-GB" sz="3600" dirty="0"/>
              <a:t>– Regulation 18 consultation period</a:t>
            </a:r>
          </a:p>
          <a:p>
            <a:r>
              <a:rPr lang="en-GB" sz="3600" dirty="0">
                <a:solidFill>
                  <a:srgbClr val="0070C0"/>
                </a:solidFill>
              </a:rPr>
              <a:t>Summer 2026 </a:t>
            </a:r>
            <a:r>
              <a:rPr lang="en-GB" sz="3600" dirty="0"/>
              <a:t>– Council asked to approve Regulation 19 Plan for consultation, immediately followed by another consultation</a:t>
            </a:r>
            <a:br>
              <a:rPr lang="en-GB" sz="3600" dirty="0"/>
            </a:br>
            <a:r>
              <a:rPr lang="en-GB" sz="3600" dirty="0">
                <a:solidFill>
                  <a:srgbClr val="008348"/>
                </a:solidFill>
              </a:rPr>
              <a:t>By 12 December 2026 </a:t>
            </a:r>
            <a:r>
              <a:rPr lang="en-GB" sz="3600" dirty="0"/>
              <a:t>– submission of the Local Plan to the Planning Inspectorate (PINS)</a:t>
            </a:r>
          </a:p>
          <a:p>
            <a:r>
              <a:rPr lang="en-GB" sz="3600" dirty="0">
                <a:solidFill>
                  <a:srgbClr val="0070C0"/>
                </a:solidFill>
              </a:rPr>
              <a:t>Winter/Spring 2026/27 </a:t>
            </a:r>
            <a:r>
              <a:rPr lang="en-GB" sz="3600" dirty="0"/>
              <a:t>– Examination in Public of the Local Plan (this is subject to PINS scheduling)</a:t>
            </a:r>
          </a:p>
          <a:p>
            <a:r>
              <a:rPr lang="en-GB" sz="3600" dirty="0">
                <a:solidFill>
                  <a:srgbClr val="008348"/>
                </a:solidFill>
              </a:rPr>
              <a:t>By December 2027 </a:t>
            </a:r>
            <a:r>
              <a:rPr lang="en-GB" sz="3600" dirty="0"/>
              <a:t>– adoption of the Local Plan (this is subject to PINS scheduling) </a:t>
            </a:r>
          </a:p>
          <a:p>
            <a:endParaRPr lang="en-GB" dirty="0"/>
          </a:p>
        </p:txBody>
      </p:sp>
    </p:spTree>
    <p:extLst>
      <p:ext uri="{BB962C8B-B14F-4D97-AF65-F5344CB8AC3E}">
        <p14:creationId xmlns:p14="http://schemas.microsoft.com/office/powerpoint/2010/main" val="577595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B3DFF-BDF0-1A2E-6E88-EB02DA3DDB0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1BD40A-A19E-1B05-00C9-F83ADC316BBC}"/>
              </a:ext>
            </a:extLst>
          </p:cNvPr>
          <p:cNvSpPr>
            <a:spLocks noGrp="1"/>
          </p:cNvSpPr>
          <p:nvPr>
            <p:ph sz="quarter" idx="17"/>
          </p:nvPr>
        </p:nvSpPr>
        <p:spPr>
          <a:xfrm>
            <a:off x="1914349" y="3441473"/>
            <a:ext cx="5194794" cy="1308100"/>
          </a:xfrm>
        </p:spPr>
        <p:txBody>
          <a:bodyPr/>
          <a:lstStyle/>
          <a:p>
            <a:r>
              <a:rPr lang="en-GB" sz="6000" dirty="0"/>
              <a:t>Questions? </a:t>
            </a:r>
          </a:p>
        </p:txBody>
      </p:sp>
      <p:sp>
        <p:nvSpPr>
          <p:cNvPr id="3" name="Slide Number Placeholder 2">
            <a:extLst>
              <a:ext uri="{FF2B5EF4-FFF2-40B4-BE49-F238E27FC236}">
                <a16:creationId xmlns:a16="http://schemas.microsoft.com/office/drawing/2014/main" id="{36C6A6C1-7414-8F74-8394-D17B22D1FBD6}"/>
              </a:ext>
            </a:extLst>
          </p:cNvPr>
          <p:cNvSpPr>
            <a:spLocks noGrp="1"/>
          </p:cNvSpPr>
          <p:nvPr>
            <p:ph type="sldNum" sz="quarter" idx="23"/>
          </p:nvPr>
        </p:nvSpPr>
        <p:spPr/>
        <p:txBody>
          <a:bodyPr/>
          <a:lstStyle/>
          <a:p>
            <a:fld id="{A84D3204-121B-6C42-BD92-029A73896B2D}" type="slidenum">
              <a:rPr lang="en-US" smtClean="0"/>
              <a:pPr/>
              <a:t>23</a:t>
            </a:fld>
            <a:endParaRPr lang="en-US" dirty="0"/>
          </a:p>
        </p:txBody>
      </p:sp>
      <p:pic>
        <p:nvPicPr>
          <p:cNvPr id="5" name="Picture 4" descr="A pile of papers with a question mark&#10;&#10;AI-generated content may be incorrect.">
            <a:extLst>
              <a:ext uri="{FF2B5EF4-FFF2-40B4-BE49-F238E27FC236}">
                <a16:creationId xmlns:a16="http://schemas.microsoft.com/office/drawing/2014/main" id="{A7E88788-15D2-ED55-1675-97800F3DED6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376241" y="2429691"/>
            <a:ext cx="6569577" cy="4639764"/>
          </a:xfrm>
          <a:prstGeom prst="rect">
            <a:avLst/>
          </a:prstGeom>
        </p:spPr>
      </p:pic>
    </p:spTree>
    <p:extLst>
      <p:ext uri="{BB962C8B-B14F-4D97-AF65-F5344CB8AC3E}">
        <p14:creationId xmlns:p14="http://schemas.microsoft.com/office/powerpoint/2010/main" val="3164354066"/>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BC Report Powerpoint Template 2022.pptx  -  Read-Only" id="{0757B697-A59F-4E79-84F5-487C2B8E4951}" vid="{CD66923D-19DA-4E3A-88A6-A48910D3B7D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TMBC Report Powerpoint Template 2022</Template>
  <TotalTime>501</TotalTime>
  <Words>1439</Words>
  <Application>Microsoft Macintosh PowerPoint</Application>
  <PresentationFormat>Custom</PresentationFormat>
  <Paragraphs>107</Paragraphs>
  <Slides>23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Aptos</vt:lpstr>
      <vt:lpstr>Arial</vt:lpstr>
      <vt:lpstr>Calibri</vt:lpstr>
      <vt:lpstr>Symbol</vt:lpstr>
      <vt:lpstr>Wingdings</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Eleanor Hoyle</dc:creator>
  <cp:lastModifiedBy>Lucy Gabriel</cp:lastModifiedBy>
  <cp:revision>103</cp:revision>
  <dcterms:created xsi:type="dcterms:W3CDTF">2025-10-28T09:29:12Z</dcterms:created>
  <dcterms:modified xsi:type="dcterms:W3CDTF">2025-11-27T21:41:14Z</dcterms:modified>
</cp:coreProperties>
</file>